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308" r:id="rId3"/>
    <p:sldId id="313" r:id="rId4"/>
    <p:sldId id="309" r:id="rId5"/>
    <p:sldId id="319" r:id="rId6"/>
    <p:sldId id="310" r:id="rId7"/>
    <p:sldId id="292" r:id="rId8"/>
    <p:sldId id="311" r:id="rId9"/>
    <p:sldId id="312" r:id="rId10"/>
    <p:sldId id="293" r:id="rId11"/>
    <p:sldId id="295" r:id="rId12"/>
    <p:sldId id="294" r:id="rId13"/>
    <p:sldId id="296" r:id="rId14"/>
    <p:sldId id="314" r:id="rId15"/>
    <p:sldId id="315" r:id="rId16"/>
    <p:sldId id="297" r:id="rId17"/>
    <p:sldId id="298" r:id="rId18"/>
    <p:sldId id="299" r:id="rId19"/>
    <p:sldId id="300" r:id="rId20"/>
    <p:sldId id="301" r:id="rId21"/>
    <p:sldId id="302" r:id="rId22"/>
    <p:sldId id="316" r:id="rId23"/>
    <p:sldId id="303" r:id="rId24"/>
    <p:sldId id="304" r:id="rId25"/>
    <p:sldId id="305" r:id="rId26"/>
    <p:sldId id="306" r:id="rId27"/>
    <p:sldId id="307" r:id="rId28"/>
    <p:sldId id="317" r:id="rId29"/>
    <p:sldId id="318" r:id="rId30"/>
    <p:sldId id="29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66" autoAdjust="0"/>
    <p:restoredTop sz="94660"/>
  </p:normalViewPr>
  <p:slideViewPr>
    <p:cSldViewPr snapToGrid="0">
      <p:cViewPr varScale="1">
        <p:scale>
          <a:sx n="113" d="100"/>
          <a:sy n="113"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7023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BE451C3-0FF4-47C4-B829-773ADF60F88C}"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16454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BE451C3-0FF4-47C4-B829-773ADF60F88C}"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376612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BE451C3-0FF4-47C4-B829-773ADF60F88C}"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022614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BE451C3-0FF4-47C4-B829-773ADF60F88C}"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48113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BE451C3-0FF4-47C4-B829-773ADF60F88C}"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374613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23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1169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5896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F34E6425-0181-43F2-84FC-787E803FD2F8}"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58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789129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831881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593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21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6E86A4C-8E40-4F87-A4F0-01A0687C5742}"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99042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5E72C73-2D91-4E12-BA25-F0AA0C03599B}"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301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20000"/>
            <a:lum/>
          </a:blip>
          <a:srcRect/>
          <a:stretch>
            <a:fillRect/>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3/6/2024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61211"/>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idb.mu.edu.tr/tr/dokuman" TargetMode="External"/><Relationship Id="rId2" Type="http://schemas.openxmlformats.org/officeDocument/2006/relationships/hyperlink" Target="https://oidb.mu.edu.tr/tr/yonetmelikler-291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oidb.mu.edu.tr/t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59AFC0-287B-42EE-89FF-2F1CAB0C9D26}"/>
              </a:ext>
            </a:extLst>
          </p:cNvPr>
          <p:cNvSpPr>
            <a:spLocks noGrp="1"/>
          </p:cNvSpPr>
          <p:nvPr>
            <p:ph type="ctrTitle"/>
          </p:nvPr>
        </p:nvSpPr>
        <p:spPr>
          <a:xfrm>
            <a:off x="1638300" y="847899"/>
            <a:ext cx="9529233" cy="4056611"/>
          </a:xfrm>
        </p:spPr>
        <p:txBody>
          <a:bodyPr>
            <a:noAutofit/>
          </a:bodyPr>
          <a:lstStyle/>
          <a:p>
            <a:pPr algn="ctr"/>
            <a:r>
              <a:rPr lang="tr-TR" sz="4800" dirty="0">
                <a:latin typeface="Tahoma" panose="020B0604030504040204" pitchFamily="34" charset="0"/>
                <a:ea typeface="Tahoma" panose="020B0604030504040204" pitchFamily="34" charset="0"/>
                <a:cs typeface="Tahoma" panose="020B0604030504040204" pitchFamily="34" charset="0"/>
              </a:rPr>
              <a:t>ÖĞRENCİ İŞLERİ DAİRE BAŞKANLIĞI VE ENSTİTÜ/FAKÜLTE/YÜKSEKOKUL/MESLEK YÜKSEKOKULU SEKRETERLERİ TOPLANTISI</a:t>
            </a:r>
            <a:endParaRPr lang="tr-TR" sz="4800" b="1" dirty="0">
              <a:latin typeface="Tahoma" panose="020B0604030504040204" pitchFamily="34" charset="0"/>
              <a:ea typeface="Tahoma" panose="020B0604030504040204" pitchFamily="34" charset="0"/>
              <a:cs typeface="Tahoma" panose="020B0604030504040204" pitchFamily="34" charset="0"/>
            </a:endParaRPr>
          </a:p>
        </p:txBody>
      </p:sp>
      <p:sp>
        <p:nvSpPr>
          <p:cNvPr id="3" name="Alt Başlık 2">
            <a:extLst>
              <a:ext uri="{FF2B5EF4-FFF2-40B4-BE49-F238E27FC236}">
                <a16:creationId xmlns:a16="http://schemas.microsoft.com/office/drawing/2014/main" id="{750F1905-00CA-4357-9631-92C9E3D4BD8B}"/>
              </a:ext>
            </a:extLst>
          </p:cNvPr>
          <p:cNvSpPr>
            <a:spLocks noGrp="1"/>
          </p:cNvSpPr>
          <p:nvPr>
            <p:ph type="subTitle" idx="1"/>
          </p:nvPr>
        </p:nvSpPr>
        <p:spPr>
          <a:xfrm>
            <a:off x="1638299" y="5226267"/>
            <a:ext cx="8915399" cy="1126283"/>
          </a:xfrm>
        </p:spPr>
        <p:txBody>
          <a:bodyPr>
            <a:normAutofit/>
          </a:bodyPr>
          <a:lstStyle/>
          <a:p>
            <a:pPr algn="ctr"/>
            <a:r>
              <a:rPr lang="tr-TR" sz="3200" b="1" dirty="0"/>
              <a:t>07.03.2024</a:t>
            </a:r>
          </a:p>
        </p:txBody>
      </p:sp>
    </p:spTree>
    <p:extLst>
      <p:ext uri="{BB962C8B-B14F-4D97-AF65-F5344CB8AC3E}">
        <p14:creationId xmlns:p14="http://schemas.microsoft.com/office/powerpoint/2010/main" val="675179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EC4DD4-DCDB-4986-ABAF-0B98E50E6889}"/>
              </a:ext>
            </a:extLst>
          </p:cNvPr>
          <p:cNvSpPr>
            <a:spLocks noGrp="1"/>
          </p:cNvSpPr>
          <p:nvPr>
            <p:ph idx="1"/>
          </p:nvPr>
        </p:nvSpPr>
        <p:spPr>
          <a:xfrm>
            <a:off x="1590805" y="576000"/>
            <a:ext cx="10601195" cy="5712066"/>
          </a:xfrm>
        </p:spPr>
        <p:txBody>
          <a:bodyPr>
            <a:normAutofit/>
          </a:bodyPr>
          <a:lstStyle/>
          <a:p>
            <a:pPr marL="0" indent="0">
              <a:buNone/>
            </a:pPr>
            <a:r>
              <a:rPr lang="tr-TR" sz="4000" dirty="0">
                <a:solidFill>
                  <a:schemeClr val="tx1"/>
                </a:solidFill>
                <a:latin typeface="Times New Roman" panose="02020603050405020304" pitchFamily="18" charset="0"/>
                <a:cs typeface="Times New Roman" panose="02020603050405020304" pitchFamily="18" charset="0"/>
              </a:rPr>
              <a:t>Rektörlüğe Bağlı Bölüm Başkanlıkları tarafından yürütülen ortak zorunlu/seçmeli dersler ile özel ilgi alan dersleri, kayıt yenileme ve ders kayıtları başlamadan önce </a:t>
            </a:r>
            <a:r>
              <a:rPr lang="tr-TR" sz="4000" b="1" dirty="0">
                <a:solidFill>
                  <a:schemeClr val="tx1"/>
                </a:solidFill>
                <a:latin typeface="Times New Roman" panose="02020603050405020304" pitchFamily="18" charset="0"/>
                <a:cs typeface="Times New Roman" panose="02020603050405020304" pitchFamily="18" charset="0"/>
              </a:rPr>
              <a:t>Bölüm Başkanlıkları </a:t>
            </a:r>
            <a:r>
              <a:rPr lang="tr-TR" sz="4000" dirty="0">
                <a:solidFill>
                  <a:schemeClr val="tx1"/>
                </a:solidFill>
                <a:latin typeface="Times New Roman" panose="02020603050405020304" pitchFamily="18" charset="0"/>
                <a:cs typeface="Times New Roman" panose="02020603050405020304" pitchFamily="18" charset="0"/>
              </a:rPr>
              <a:t>tarafından </a:t>
            </a:r>
            <a:r>
              <a:rPr lang="tr-TR" sz="4000" dirty="0" err="1">
                <a:solidFill>
                  <a:schemeClr val="tx1"/>
                </a:solidFill>
                <a:latin typeface="Times New Roman" panose="02020603050405020304" pitchFamily="18" charset="0"/>
                <a:cs typeface="Times New Roman" panose="02020603050405020304" pitchFamily="18" charset="0"/>
              </a:rPr>
              <a:t>OBS’de</a:t>
            </a:r>
            <a:r>
              <a:rPr lang="tr-TR" sz="4000" dirty="0">
                <a:solidFill>
                  <a:schemeClr val="tx1"/>
                </a:solidFill>
                <a:latin typeface="Times New Roman" panose="02020603050405020304" pitchFamily="18" charset="0"/>
                <a:cs typeface="Times New Roman" panose="02020603050405020304" pitchFamily="18" charset="0"/>
              </a:rPr>
              <a:t> açılır.</a:t>
            </a:r>
          </a:p>
          <a:p>
            <a:pPr marL="0" indent="0">
              <a:buNone/>
            </a:pPr>
            <a:r>
              <a:rPr lang="tr-TR" sz="4000" dirty="0">
                <a:solidFill>
                  <a:schemeClr val="tx1"/>
                </a:solidFill>
                <a:latin typeface="Times New Roman" panose="02020603050405020304" pitchFamily="18" charset="0"/>
                <a:cs typeface="Times New Roman" panose="02020603050405020304" pitchFamily="18" charset="0"/>
              </a:rPr>
              <a:t>Bu dersler ayrıca diğer akademik birimler tarafından açılmamalıdır.</a:t>
            </a:r>
          </a:p>
        </p:txBody>
      </p:sp>
    </p:spTree>
    <p:extLst>
      <p:ext uri="{BB962C8B-B14F-4D97-AF65-F5344CB8AC3E}">
        <p14:creationId xmlns:p14="http://schemas.microsoft.com/office/powerpoint/2010/main" val="59769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DBFC89-52E9-453E-84F8-9928B368DC4B}"/>
              </a:ext>
            </a:extLst>
          </p:cNvPr>
          <p:cNvSpPr>
            <a:spLocks noGrp="1"/>
          </p:cNvSpPr>
          <p:nvPr>
            <p:ph type="title"/>
          </p:nvPr>
        </p:nvSpPr>
        <p:spPr>
          <a:xfrm>
            <a:off x="1603332" y="576000"/>
            <a:ext cx="9198355" cy="1280890"/>
          </a:xfrm>
        </p:spPr>
        <p:txBody>
          <a:bodyPr>
            <a:noAutofit/>
          </a:bodyPr>
          <a:lstStyle/>
          <a:p>
            <a:r>
              <a:rPr lang="tr-TR" sz="2800" dirty="0">
                <a:latin typeface="Times New Roman" panose="02020603050405020304" pitchFamily="18" charset="0"/>
                <a:cs typeface="Times New Roman" panose="02020603050405020304" pitchFamily="18" charset="0"/>
              </a:rPr>
              <a:t>Stajlar döneme açılırken «Açma Nedeni» olarak Dönemsel değil </a:t>
            </a:r>
            <a:r>
              <a:rPr lang="tr-TR" sz="2800" b="1" u="sng" dirty="0">
                <a:latin typeface="Times New Roman" panose="02020603050405020304" pitchFamily="18" charset="0"/>
                <a:cs typeface="Times New Roman" panose="02020603050405020304" pitchFamily="18" charset="0"/>
              </a:rPr>
              <a:t>Staj</a:t>
            </a:r>
            <a:r>
              <a:rPr lang="tr-TR" sz="2800" dirty="0">
                <a:latin typeface="Times New Roman" panose="02020603050405020304" pitchFamily="18" charset="0"/>
                <a:cs typeface="Times New Roman" panose="02020603050405020304" pitchFamily="18" charset="0"/>
              </a:rPr>
              <a:t> seçilmelidir. Sınav değerlendirme tipi </a:t>
            </a:r>
            <a:r>
              <a:rPr lang="tr-TR" sz="2800" b="1" dirty="0">
                <a:latin typeface="Times New Roman" panose="02020603050405020304" pitchFamily="18" charset="0"/>
                <a:cs typeface="Times New Roman" panose="02020603050405020304" pitchFamily="18" charset="0"/>
              </a:rPr>
              <a:t>Manuel Başarılı-Başarısız Değerlendir </a:t>
            </a:r>
            <a:r>
              <a:rPr lang="tr-TR" sz="2800" dirty="0">
                <a:latin typeface="Times New Roman" panose="02020603050405020304" pitchFamily="18" charset="0"/>
                <a:cs typeface="Times New Roman" panose="02020603050405020304" pitchFamily="18" charset="0"/>
              </a:rPr>
              <a:t>olarak seçilmelidir.</a:t>
            </a:r>
          </a:p>
        </p:txBody>
      </p:sp>
      <p:pic>
        <p:nvPicPr>
          <p:cNvPr id="7" name="İçerik Yer Tutucusu 6">
            <a:extLst>
              <a:ext uri="{FF2B5EF4-FFF2-40B4-BE49-F238E27FC236}">
                <a16:creationId xmlns:a16="http://schemas.microsoft.com/office/drawing/2014/main" id="{EA40AADF-3E6A-412A-B405-652244BA8296}"/>
              </a:ext>
            </a:extLst>
          </p:cNvPr>
          <p:cNvPicPr>
            <a:picLocks noGrp="1" noChangeAspect="1"/>
          </p:cNvPicPr>
          <p:nvPr>
            <p:ph idx="1"/>
          </p:nvPr>
        </p:nvPicPr>
        <p:blipFill>
          <a:blip r:embed="rId3"/>
          <a:stretch>
            <a:fillRect/>
          </a:stretch>
        </p:blipFill>
        <p:spPr>
          <a:xfrm>
            <a:off x="1686269" y="1947334"/>
            <a:ext cx="8439864" cy="4758266"/>
          </a:xfrm>
        </p:spPr>
      </p:pic>
    </p:spTree>
    <p:extLst>
      <p:ext uri="{BB962C8B-B14F-4D97-AF65-F5344CB8AC3E}">
        <p14:creationId xmlns:p14="http://schemas.microsoft.com/office/powerpoint/2010/main" val="105655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C69670D-5BFD-43E8-B79D-676323E8A41C}"/>
              </a:ext>
            </a:extLst>
          </p:cNvPr>
          <p:cNvSpPr>
            <a:spLocks noGrp="1"/>
          </p:cNvSpPr>
          <p:nvPr>
            <p:ph idx="1"/>
          </p:nvPr>
        </p:nvSpPr>
        <p:spPr>
          <a:xfrm>
            <a:off x="1615857" y="576000"/>
            <a:ext cx="9896769" cy="5222717"/>
          </a:xfrm>
        </p:spPr>
        <p:txBody>
          <a:bodyPr>
            <a:noAutofit/>
          </a:bodyPr>
          <a:lstStyle/>
          <a:p>
            <a:pPr marL="0" indent="0">
              <a:buNone/>
            </a:pPr>
            <a:r>
              <a:rPr lang="tr-TR" sz="3600" dirty="0">
                <a:solidFill>
                  <a:schemeClr val="tx1"/>
                </a:solidFill>
                <a:latin typeface="Times New Roman" panose="02020603050405020304" pitchFamily="18" charset="0"/>
                <a:cs typeface="Times New Roman" panose="02020603050405020304" pitchFamily="18" charset="0"/>
              </a:rPr>
              <a:t>Haftalık ders programları ve kullanılan derslikler kayıt haftasından  önce </a:t>
            </a:r>
            <a:r>
              <a:rPr lang="tr-TR" sz="3600" dirty="0" err="1">
                <a:solidFill>
                  <a:schemeClr val="tx1"/>
                </a:solidFill>
                <a:latin typeface="Times New Roman" panose="02020603050405020304" pitchFamily="18" charset="0"/>
                <a:cs typeface="Times New Roman" panose="02020603050405020304" pitchFamily="18" charset="0"/>
              </a:rPr>
              <a:t>OBS’ye</a:t>
            </a:r>
            <a:r>
              <a:rPr lang="tr-TR" sz="3600" dirty="0">
                <a:solidFill>
                  <a:schemeClr val="tx1"/>
                </a:solidFill>
                <a:latin typeface="Times New Roman" panose="02020603050405020304" pitchFamily="18" charset="0"/>
                <a:cs typeface="Times New Roman" panose="02020603050405020304" pitchFamily="18" charset="0"/>
              </a:rPr>
              <a:t> işlenmelidir. </a:t>
            </a:r>
          </a:p>
          <a:p>
            <a:pPr marL="0" indent="0">
              <a:buNone/>
            </a:pPr>
            <a:r>
              <a:rPr lang="tr-TR" sz="3600" dirty="0">
                <a:solidFill>
                  <a:schemeClr val="tx1"/>
                </a:solidFill>
                <a:latin typeface="Times New Roman" panose="02020603050405020304" pitchFamily="18" charset="0"/>
                <a:cs typeface="Times New Roman" panose="02020603050405020304" pitchFamily="18" charset="0"/>
              </a:rPr>
              <a:t>Kayıt yenileme ve ders kayıtları başladıktan sonra haftalık ders programı kesinlikle değiştirilmemelidir. </a:t>
            </a:r>
            <a:br>
              <a:rPr lang="tr-TR" sz="3600" dirty="0">
                <a:solidFill>
                  <a:schemeClr val="tx1"/>
                </a:solidFill>
                <a:latin typeface="Times New Roman" panose="02020603050405020304" pitchFamily="18" charset="0"/>
                <a:cs typeface="Times New Roman" panose="02020603050405020304" pitchFamily="18" charset="0"/>
              </a:rPr>
            </a:br>
            <a:br>
              <a:rPr lang="tr-TR" sz="3600" dirty="0">
                <a:solidFill>
                  <a:schemeClr val="tx1"/>
                </a:solidFill>
                <a:latin typeface="Times New Roman" panose="02020603050405020304" pitchFamily="18" charset="0"/>
                <a:cs typeface="Times New Roman" panose="02020603050405020304" pitchFamily="18" charset="0"/>
              </a:rPr>
            </a:br>
            <a:r>
              <a:rPr lang="tr-TR" sz="3600" dirty="0">
                <a:solidFill>
                  <a:schemeClr val="tx1"/>
                </a:solidFill>
                <a:latin typeface="Times New Roman" panose="02020603050405020304" pitchFamily="18" charset="0"/>
                <a:cs typeface="Times New Roman" panose="02020603050405020304" pitchFamily="18" charset="0"/>
              </a:rPr>
              <a:t>Ders kaydı çakışma kontrolü </a:t>
            </a:r>
            <a:r>
              <a:rPr lang="tr-TR" sz="3600" dirty="0" err="1">
                <a:solidFill>
                  <a:schemeClr val="tx1"/>
                </a:solidFill>
                <a:latin typeface="Times New Roman" panose="02020603050405020304" pitchFamily="18" charset="0"/>
                <a:cs typeface="Times New Roman" panose="02020603050405020304" pitchFamily="18" charset="0"/>
              </a:rPr>
              <a:t>OBS’de</a:t>
            </a:r>
            <a:r>
              <a:rPr lang="tr-TR" sz="3600" dirty="0">
                <a:solidFill>
                  <a:schemeClr val="tx1"/>
                </a:solidFill>
                <a:latin typeface="Times New Roman" panose="02020603050405020304" pitchFamily="18" charset="0"/>
                <a:cs typeface="Times New Roman" panose="02020603050405020304" pitchFamily="18" charset="0"/>
              </a:rPr>
              <a:t> </a:t>
            </a:r>
            <a:r>
              <a:rPr lang="tr-TR" sz="3600" b="1" dirty="0">
                <a:solidFill>
                  <a:schemeClr val="tx1"/>
                </a:solidFill>
                <a:latin typeface="Times New Roman" panose="02020603050405020304" pitchFamily="18" charset="0"/>
                <a:cs typeface="Times New Roman" panose="02020603050405020304" pitchFamily="18" charset="0"/>
              </a:rPr>
              <a:t>devre dışı bırakılmamalıdır.</a:t>
            </a:r>
          </a:p>
        </p:txBody>
      </p:sp>
    </p:spTree>
    <p:extLst>
      <p:ext uri="{BB962C8B-B14F-4D97-AF65-F5344CB8AC3E}">
        <p14:creationId xmlns:p14="http://schemas.microsoft.com/office/powerpoint/2010/main" val="98513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3E0F25-BB9D-422E-B4F3-1177E86BD8AB}"/>
              </a:ext>
            </a:extLst>
          </p:cNvPr>
          <p:cNvSpPr>
            <a:spLocks noGrp="1"/>
          </p:cNvSpPr>
          <p:nvPr>
            <p:ph idx="1"/>
          </p:nvPr>
        </p:nvSpPr>
        <p:spPr>
          <a:xfrm>
            <a:off x="1653436" y="576000"/>
            <a:ext cx="10070926" cy="5520000"/>
          </a:xfrm>
        </p:spPr>
        <p:txBody>
          <a:bodyPr>
            <a:noAutofit/>
          </a:bodyPr>
          <a:lstStyle/>
          <a:p>
            <a:pPr marL="0" indent="0">
              <a:buNone/>
            </a:pPr>
            <a:r>
              <a:rPr lang="tr-TR" sz="3600" dirty="0">
                <a:solidFill>
                  <a:schemeClr val="tx1"/>
                </a:solidFill>
                <a:latin typeface="Times New Roman" panose="02020603050405020304" pitchFamily="18" charset="0"/>
                <a:cs typeface="Times New Roman" panose="02020603050405020304" pitchFamily="18" charset="0"/>
              </a:rPr>
              <a:t>Üniversitemiz Lisans/Ön Lisans programlarına yerleşen, kayıt hakkı kazanan ancak ortaöğretim kurumundan mezuniyet belgesi alamayan öğrenciler için verilen </a:t>
            </a:r>
            <a:r>
              <a:rPr lang="tr-TR" sz="3600" b="1" dirty="0">
                <a:solidFill>
                  <a:schemeClr val="tx1"/>
                </a:solidFill>
                <a:latin typeface="Times New Roman" panose="02020603050405020304" pitchFamily="18" charset="0"/>
                <a:cs typeface="Times New Roman" panose="02020603050405020304" pitchFamily="18" charset="0"/>
              </a:rPr>
              <a:t>geçici kayıt süresi sonunda </a:t>
            </a:r>
            <a:r>
              <a:rPr lang="tr-TR" sz="3600" dirty="0">
                <a:solidFill>
                  <a:schemeClr val="tx1"/>
                </a:solidFill>
                <a:latin typeface="Times New Roman" panose="02020603050405020304" pitchFamily="18" charset="0"/>
                <a:cs typeface="Times New Roman" panose="02020603050405020304" pitchFamily="18" charset="0"/>
              </a:rPr>
              <a:t>diplomasını getiren öğrencilerin kayıtları kesin kayda dönüştürülmeli, getirmeyen öğrencilerin kayıtları ise beklenmeden silinmelidir.</a:t>
            </a:r>
          </a:p>
          <a:p>
            <a:pPr marL="0" indent="0">
              <a:buNone/>
            </a:pPr>
            <a:endParaRPr lang="tr-TR" sz="3600" dirty="0">
              <a:solidFill>
                <a:schemeClr val="tx1"/>
              </a:solidFill>
              <a:latin typeface="Times New Roman" panose="02020603050405020304" pitchFamily="18" charset="0"/>
              <a:cs typeface="Times New Roman" panose="02020603050405020304" pitchFamily="18" charset="0"/>
            </a:endParaRPr>
          </a:p>
          <a:p>
            <a:pPr marL="0" indent="0">
              <a:buNone/>
            </a:pPr>
            <a:endParaRPr lang="tr-TR"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8913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8280" y="624110"/>
            <a:ext cx="10459232" cy="1280890"/>
          </a:xfrm>
        </p:spPr>
        <p:txBody>
          <a:bodyPr>
            <a:normAutofit fontScale="90000"/>
          </a:bodyPr>
          <a:lstStyle/>
          <a:p>
            <a:r>
              <a:rPr lang="tr-TR" dirty="0"/>
              <a:t>Aynı öğrenim düzeyinde birden fazla yükseköğrenim programlarında kayıtlı aktif öğrencilerin kayıt silme işlemleri</a:t>
            </a:r>
            <a:br>
              <a:rPr lang="tr-TR" dirty="0"/>
            </a:br>
            <a:endParaRPr lang="tr-TR" dirty="0"/>
          </a:p>
        </p:txBody>
      </p:sp>
      <p:sp>
        <p:nvSpPr>
          <p:cNvPr id="3" name="İçerik Yer Tutucusu 2"/>
          <p:cNvSpPr>
            <a:spLocks noGrp="1"/>
          </p:cNvSpPr>
          <p:nvPr>
            <p:ph idx="1"/>
          </p:nvPr>
        </p:nvSpPr>
        <p:spPr>
          <a:xfrm>
            <a:off x="1365336" y="2283912"/>
            <a:ext cx="10672175" cy="4154466"/>
          </a:xfrm>
        </p:spPr>
        <p:txBody>
          <a:bodyPr>
            <a:normAutofit fontScale="92500" lnSpcReduction="20000"/>
          </a:bodyPr>
          <a:lstStyle/>
          <a:p>
            <a:r>
              <a:rPr lang="tr-TR" sz="2400" dirty="0">
                <a:solidFill>
                  <a:schemeClr val="tx1"/>
                </a:solidFill>
                <a:latin typeface="Times New Roman" panose="02020603050405020304" pitchFamily="18" charset="0"/>
                <a:cs typeface="Times New Roman" panose="02020603050405020304" pitchFamily="18" charset="0"/>
              </a:rPr>
              <a:t>Öğrencilerin aynı öğrenim düzeyinde tek bir örgün öğretim programında öğrenime devam etme hakkı bulunmaktadır. </a:t>
            </a:r>
          </a:p>
          <a:p>
            <a:r>
              <a:rPr lang="tr-TR" sz="2400" dirty="0">
                <a:solidFill>
                  <a:schemeClr val="tx1"/>
                </a:solidFill>
                <a:latin typeface="Times New Roman" panose="02020603050405020304" pitchFamily="18" charset="0"/>
                <a:cs typeface="Times New Roman" panose="02020603050405020304" pitchFamily="18" charset="0"/>
              </a:rPr>
              <a:t>Birden fazla aynı düzeyde örgün yükseköğretim programında kayıtlı olan öğrenciden alınan dilekçe ile öğrenimine devam etmek istediği yükseköğretim kurumu belirlenerek kendi isteği ile kayıt silme işlemi yapılır.</a:t>
            </a:r>
          </a:p>
          <a:p>
            <a:r>
              <a:rPr lang="tr-TR" sz="2400" dirty="0">
                <a:solidFill>
                  <a:schemeClr val="tx1"/>
                </a:solidFill>
                <a:latin typeface="Times New Roman" panose="02020603050405020304" pitchFamily="18" charset="0"/>
                <a:cs typeface="Times New Roman" panose="02020603050405020304" pitchFamily="18" charset="0"/>
              </a:rPr>
              <a:t>Öğrencinin öğrenimine devam etmek istediği yükseköğrenim kurumunun belirlenemediği durumlarda öğrencinin kayıtlı olduğu diğer yükseköğretim kurumu ile yazışma yapılarak öğrenime devam etmek istediği yükseköğretim kurumu belirlenerek kayıt silme işlemi tamamlanır.</a:t>
            </a:r>
          </a:p>
          <a:p>
            <a:r>
              <a:rPr lang="tr-TR" sz="2400" dirty="0">
                <a:solidFill>
                  <a:schemeClr val="tx1"/>
                </a:solidFill>
                <a:latin typeface="Times New Roman" panose="02020603050405020304" pitchFamily="18" charset="0"/>
                <a:cs typeface="Times New Roman" panose="02020603050405020304" pitchFamily="18" charset="0"/>
              </a:rPr>
              <a:t>Öğrencinin öğrenimine devam etmek istediği yükseköğretim kurumunu belirtmemesi halinde </a:t>
            </a:r>
            <a:r>
              <a:rPr lang="tr-TR" sz="2400" dirty="0" err="1">
                <a:solidFill>
                  <a:schemeClr val="tx1"/>
                </a:solidFill>
                <a:latin typeface="Times New Roman" panose="02020603050405020304" pitchFamily="18" charset="0"/>
                <a:cs typeface="Times New Roman" panose="02020603050405020304" pitchFamily="18" charset="0"/>
              </a:rPr>
              <a:t>OBS’deki</a:t>
            </a:r>
            <a:r>
              <a:rPr lang="tr-TR" sz="2400" dirty="0">
                <a:solidFill>
                  <a:schemeClr val="tx1"/>
                </a:solidFill>
                <a:latin typeface="Times New Roman" panose="02020603050405020304" pitchFamily="18" charset="0"/>
                <a:cs typeface="Times New Roman" panose="02020603050405020304" pitchFamily="18" charset="0"/>
              </a:rPr>
              <a:t> ikamet adresine tebligat gönderilerek tebligat kanununda belirlenen süre sonunda kayıt hakkı olmayan ikinci yükseköğretim kurumundan kayıt silme işlemi yapılır.</a:t>
            </a:r>
          </a:p>
        </p:txBody>
      </p:sp>
    </p:spTree>
    <p:extLst>
      <p:ext uri="{BB962C8B-B14F-4D97-AF65-F5344CB8AC3E}">
        <p14:creationId xmlns:p14="http://schemas.microsoft.com/office/powerpoint/2010/main" val="4120383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419727" y="2133600"/>
            <a:ext cx="10491536" cy="3777622"/>
          </a:xfrm>
        </p:spPr>
        <p:txBody>
          <a:bodyPr>
            <a:normAutofit/>
          </a:bodyPr>
          <a:lstStyle/>
          <a:p>
            <a:r>
              <a:rPr lang="tr-TR" sz="3600" dirty="0">
                <a:solidFill>
                  <a:schemeClr val="tx1"/>
                </a:solidFill>
                <a:latin typeface="Times New Roman" panose="02020603050405020304" pitchFamily="18" charset="0"/>
                <a:cs typeface="Times New Roman" panose="02020603050405020304" pitchFamily="18" charset="0"/>
              </a:rPr>
              <a:t>Öğrencilerle ilgili yapılan yazışmalarda KVKK kapsamında T.C. kimlik numaraları maskelenmeli, farklı üniversitelerle yapılacak yazışmalar her bir üniversite için ayrı ayrı yapılmalıdır. </a:t>
            </a:r>
          </a:p>
        </p:txBody>
      </p:sp>
    </p:spTree>
    <p:extLst>
      <p:ext uri="{BB962C8B-B14F-4D97-AF65-F5344CB8AC3E}">
        <p14:creationId xmlns:p14="http://schemas.microsoft.com/office/powerpoint/2010/main" val="1228121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F66907-D0D5-47CB-8304-B9DD976C699F}"/>
              </a:ext>
            </a:extLst>
          </p:cNvPr>
          <p:cNvSpPr>
            <a:spLocks noGrp="1"/>
          </p:cNvSpPr>
          <p:nvPr>
            <p:ph idx="1"/>
          </p:nvPr>
        </p:nvSpPr>
        <p:spPr>
          <a:xfrm>
            <a:off x="1467854" y="513369"/>
            <a:ext cx="10816388" cy="5574279"/>
          </a:xfrm>
        </p:spPr>
        <p:txBody>
          <a:bodyPr>
            <a:noAutofit/>
          </a:bodyPr>
          <a:lstStyle/>
          <a:p>
            <a:r>
              <a:rPr lang="tr-TR" sz="3600" dirty="0">
                <a:solidFill>
                  <a:schemeClr val="tx1"/>
                </a:solidFill>
                <a:latin typeface="Times New Roman" panose="02020603050405020304" pitchFamily="18" charset="0"/>
                <a:cs typeface="Times New Roman" panose="02020603050405020304" pitchFamily="18" charset="0"/>
              </a:rPr>
              <a:t>Üniversitemiz Tıp Fakültesinde ve Yabancı Diller Yüksekokulunda yürütülen yabancı dil  hazırlık eğitiminde bahar yarıyılında kayıt yenileme ve ders kaydı yapılmamaktadır. </a:t>
            </a:r>
          </a:p>
          <a:p>
            <a:r>
              <a:rPr lang="tr-TR" sz="3600" dirty="0">
                <a:solidFill>
                  <a:schemeClr val="tx1"/>
                </a:solidFill>
                <a:latin typeface="Times New Roman" panose="02020603050405020304" pitchFamily="18" charset="0"/>
                <a:cs typeface="Times New Roman" panose="02020603050405020304" pitchFamily="18" charset="0"/>
              </a:rPr>
              <a:t>Bahar yarıyılında öğrenci katkı payı veya öğrenim ücreti ödemesi gereken öğrenciler ücretlerini ödemeden öğrenimine devam edemez ve öğrencilik haklarından yararlanamazlar. Bu durumda olan öğrenciler ilgili Akademik Birimler tarafından takip edilmelidir.</a:t>
            </a:r>
          </a:p>
          <a:p>
            <a:endParaRPr lang="tr-TR"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804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ED5BCE-0D3A-413B-AA40-AE84FDBDA3FA}"/>
              </a:ext>
            </a:extLst>
          </p:cNvPr>
          <p:cNvSpPr>
            <a:spLocks noGrp="1"/>
          </p:cNvSpPr>
          <p:nvPr>
            <p:ph idx="1"/>
          </p:nvPr>
        </p:nvSpPr>
        <p:spPr>
          <a:xfrm>
            <a:off x="1890000" y="575999"/>
            <a:ext cx="10160038" cy="4672405"/>
          </a:xfrm>
        </p:spPr>
        <p:txBody>
          <a:bodyPr>
            <a:normAutofit/>
          </a:bodyPr>
          <a:lstStyle/>
          <a:p>
            <a:pPr marL="0" indent="0">
              <a:buNone/>
            </a:pPr>
            <a:r>
              <a:rPr lang="tr-TR" sz="4000" dirty="0">
                <a:solidFill>
                  <a:schemeClr val="tx1"/>
                </a:solidFill>
                <a:latin typeface="Times New Roman" panose="02020603050405020304" pitchFamily="18" charset="0"/>
                <a:cs typeface="Times New Roman" panose="02020603050405020304" pitchFamily="18" charset="0"/>
              </a:rPr>
              <a:t>Yatay/Dikey Geçiş yoluyla Üniversitemize  kayıt yaptıran ve Değişim Programlarına katılan öğrencilerin geldiği/gittiği Üniversitelere ilişkin bilgiler </a:t>
            </a:r>
            <a:r>
              <a:rPr lang="tr-TR" sz="4000" dirty="0" err="1">
                <a:solidFill>
                  <a:schemeClr val="tx1"/>
                </a:solidFill>
                <a:latin typeface="Times New Roman" panose="02020603050405020304" pitchFamily="18" charset="0"/>
                <a:cs typeface="Times New Roman" panose="02020603050405020304" pitchFamily="18" charset="0"/>
              </a:rPr>
              <a:t>OBS’ye</a:t>
            </a:r>
            <a:r>
              <a:rPr lang="tr-TR" sz="4000" dirty="0">
                <a:solidFill>
                  <a:schemeClr val="tx1"/>
                </a:solidFill>
                <a:latin typeface="Times New Roman" panose="02020603050405020304" pitchFamily="18" charset="0"/>
                <a:cs typeface="Times New Roman" panose="02020603050405020304" pitchFamily="18" charset="0"/>
              </a:rPr>
              <a:t> işlenmelidir.</a:t>
            </a:r>
          </a:p>
        </p:txBody>
      </p:sp>
    </p:spTree>
    <p:extLst>
      <p:ext uri="{BB962C8B-B14F-4D97-AF65-F5344CB8AC3E}">
        <p14:creationId xmlns:p14="http://schemas.microsoft.com/office/powerpoint/2010/main" val="2767772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EFCF60C-20BF-4724-9349-DA2E6E0FF214}"/>
              </a:ext>
            </a:extLst>
          </p:cNvPr>
          <p:cNvSpPr>
            <a:spLocks noGrp="1"/>
          </p:cNvSpPr>
          <p:nvPr>
            <p:ph idx="1"/>
          </p:nvPr>
        </p:nvSpPr>
        <p:spPr>
          <a:xfrm>
            <a:off x="1591927" y="504967"/>
            <a:ext cx="10164541" cy="6045772"/>
          </a:xfrm>
        </p:spPr>
        <p:txBody>
          <a:bodyPr>
            <a:noAutofit/>
          </a:bodyPr>
          <a:lstStyle/>
          <a:p>
            <a:r>
              <a:rPr lang="tr-TR" sz="3200" dirty="0">
                <a:solidFill>
                  <a:schemeClr val="tx1"/>
                </a:solidFill>
                <a:latin typeface="Times New Roman" panose="02020603050405020304" pitchFamily="18" charset="0"/>
                <a:cs typeface="Times New Roman" panose="02020603050405020304" pitchFamily="18" charset="0"/>
              </a:rPr>
              <a:t>Öğrenime ara veren öğrencilerin yarıyıl izin bilgileri </a:t>
            </a:r>
            <a:r>
              <a:rPr lang="tr-TR" sz="3200" dirty="0" err="1">
                <a:solidFill>
                  <a:schemeClr val="tx1"/>
                </a:solidFill>
                <a:latin typeface="Times New Roman" panose="02020603050405020304" pitchFamily="18" charset="0"/>
                <a:cs typeface="Times New Roman" panose="02020603050405020304" pitchFamily="18" charset="0"/>
              </a:rPr>
              <a:t>OBS’ye</a:t>
            </a:r>
            <a:r>
              <a:rPr lang="tr-TR" sz="3200" dirty="0">
                <a:solidFill>
                  <a:schemeClr val="tx1"/>
                </a:solidFill>
                <a:latin typeface="Times New Roman" panose="02020603050405020304" pitchFamily="18" charset="0"/>
                <a:cs typeface="Times New Roman" panose="02020603050405020304" pitchFamily="18" charset="0"/>
              </a:rPr>
              <a:t> doğru işlenmeli ve ilgili yarıyılda ders kaydı yapmış ise dersler üzerinden çıkarılmalıdır.</a:t>
            </a:r>
          </a:p>
          <a:p>
            <a:r>
              <a:rPr lang="tr-TR" sz="3200" dirty="0">
                <a:solidFill>
                  <a:schemeClr val="tx1"/>
                </a:solidFill>
                <a:latin typeface="Times New Roman" panose="02020603050405020304" pitchFamily="18" charset="0"/>
                <a:cs typeface="Times New Roman" panose="02020603050405020304" pitchFamily="18" charset="0"/>
              </a:rPr>
              <a:t>İsteğe bağlı yabancı dil hazırlık programına kabul edilen öğrencilerin kayıtlı olduğu bölüm/programdaki ders kayıtları iptal edilmeli, sınıfı hazırlık olarak değiştirilmelidir.</a:t>
            </a:r>
          </a:p>
          <a:p>
            <a:r>
              <a:rPr lang="tr-TR" sz="3200" dirty="0">
                <a:solidFill>
                  <a:schemeClr val="tx1"/>
                </a:solidFill>
                <a:latin typeface="Times New Roman" panose="02020603050405020304" pitchFamily="18" charset="0"/>
                <a:cs typeface="Times New Roman" panose="02020603050405020304" pitchFamily="18" charset="0"/>
              </a:rPr>
              <a:t>Değişim Programlarına katılan öğrencilerin </a:t>
            </a:r>
            <a:r>
              <a:rPr lang="tr-TR" sz="3200" dirty="0" err="1">
                <a:solidFill>
                  <a:schemeClr val="tx1"/>
                </a:solidFill>
                <a:latin typeface="Times New Roman" panose="02020603050405020304" pitchFamily="18" charset="0"/>
                <a:cs typeface="Times New Roman" panose="02020603050405020304" pitchFamily="18" charset="0"/>
              </a:rPr>
              <a:t>OBS’de</a:t>
            </a:r>
            <a:r>
              <a:rPr lang="tr-TR" sz="3200" dirty="0">
                <a:solidFill>
                  <a:schemeClr val="tx1"/>
                </a:solidFill>
                <a:latin typeface="Times New Roman" panose="02020603050405020304" pitchFamily="18" charset="0"/>
                <a:cs typeface="Times New Roman" panose="02020603050405020304" pitchFamily="18" charset="0"/>
              </a:rPr>
              <a:t> ders kaydı yapılmamalıdır.</a:t>
            </a:r>
          </a:p>
          <a:p>
            <a:r>
              <a:rPr lang="tr-TR" sz="3200" dirty="0">
                <a:solidFill>
                  <a:schemeClr val="tx1"/>
                </a:solidFill>
                <a:latin typeface="Times New Roman" panose="02020603050405020304" pitchFamily="18" charset="0"/>
                <a:cs typeface="Times New Roman" panose="02020603050405020304" pitchFamily="18" charset="0"/>
              </a:rPr>
              <a:t>Yabancı dil hazırlık eğitimi alan ve değişim programlarına katılan öğrencilerin öğrenim ücretlerinin tahsilatı Akademik Birimler tarafından takip edilmelidir.</a:t>
            </a:r>
          </a:p>
        </p:txBody>
      </p:sp>
    </p:spTree>
    <p:extLst>
      <p:ext uri="{BB962C8B-B14F-4D97-AF65-F5344CB8AC3E}">
        <p14:creationId xmlns:p14="http://schemas.microsoft.com/office/powerpoint/2010/main" val="1408987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7404FB7-1A6D-490A-833F-F7AB95BB07B7}"/>
              </a:ext>
            </a:extLst>
          </p:cNvPr>
          <p:cNvSpPr>
            <a:spLocks noGrp="1"/>
          </p:cNvSpPr>
          <p:nvPr>
            <p:ph idx="1"/>
          </p:nvPr>
        </p:nvSpPr>
        <p:spPr>
          <a:xfrm>
            <a:off x="1596788" y="576000"/>
            <a:ext cx="10595212" cy="6282000"/>
          </a:xfrm>
        </p:spPr>
        <p:txBody>
          <a:bodyPr>
            <a:noAutofit/>
          </a:bodyPr>
          <a:lstStyle/>
          <a:p>
            <a:pPr marL="0" indent="0">
              <a:buNone/>
            </a:pPr>
            <a:r>
              <a:rPr lang="tr-TR" sz="2800" dirty="0">
                <a:solidFill>
                  <a:schemeClr val="tx1"/>
                </a:solidFill>
                <a:latin typeface="Times New Roman" panose="02020603050405020304" pitchFamily="18" charset="0"/>
                <a:cs typeface="Times New Roman" panose="02020603050405020304" pitchFamily="18" charset="0"/>
              </a:rPr>
              <a:t>Özel öğrenci, değişim programı öğrencileri ile yaz okulunda Üniversitemizde ders alan diğer üniversite öğrencilerinin Üniversitemizdeki eğitimini tamamladıktan sonra kayıtları silinmeli ve transkriptleri kayıtlı olduğu üniversitelerine gönderilmelidir.</a:t>
            </a:r>
          </a:p>
          <a:p>
            <a:pPr marL="0" indent="0">
              <a:buNone/>
            </a:pPr>
            <a:r>
              <a:rPr lang="tr-TR" sz="2800" dirty="0">
                <a:solidFill>
                  <a:schemeClr val="tx1"/>
                </a:solidFill>
                <a:latin typeface="Times New Roman" panose="02020603050405020304" pitchFamily="18" charset="0"/>
                <a:cs typeface="Times New Roman" panose="02020603050405020304" pitchFamily="18" charset="0"/>
              </a:rPr>
              <a:t>Özel Öğrenci statüsünde öğrenimine devam eden öğrencilerin, Üniversitemizde tanınan öğrenim süreleri sonunda yeni bir Yönetim Kurulu Kararı alınmadan kayıt silme işlemi yapılır.</a:t>
            </a:r>
          </a:p>
          <a:p>
            <a:pPr marL="0" indent="0">
              <a:buNone/>
            </a:pPr>
            <a:r>
              <a:rPr lang="tr-TR" sz="2800" dirty="0">
                <a:solidFill>
                  <a:schemeClr val="tx1"/>
                </a:solidFill>
                <a:latin typeface="Times New Roman" panose="02020603050405020304" pitchFamily="18" charset="0"/>
                <a:cs typeface="Times New Roman" panose="02020603050405020304" pitchFamily="18" charset="0"/>
              </a:rPr>
              <a:t>Tüm kayıt silme işlemlerinde </a:t>
            </a:r>
            <a:r>
              <a:rPr lang="tr-TR" sz="2800" dirty="0" err="1">
                <a:solidFill>
                  <a:schemeClr val="tx1"/>
                </a:solidFill>
                <a:latin typeface="Times New Roman" panose="02020603050405020304" pitchFamily="18" charset="0"/>
                <a:cs typeface="Times New Roman" panose="02020603050405020304" pitchFamily="18" charset="0"/>
              </a:rPr>
              <a:t>OBS’de</a:t>
            </a:r>
            <a:r>
              <a:rPr lang="tr-TR" sz="2800" dirty="0">
                <a:solidFill>
                  <a:schemeClr val="tx1"/>
                </a:solidFill>
                <a:latin typeface="Times New Roman" panose="02020603050405020304" pitchFamily="18" charset="0"/>
                <a:cs typeface="Times New Roman" panose="02020603050405020304" pitchFamily="18" charset="0"/>
              </a:rPr>
              <a:t> öğrenci kart bilgilerinde öğrenci katkı payı veya öğrenim ücretlerine ilişkin bilgiler kontrol edilerek ücretlerin tahsil edilmesi veya tahsil zorunluluğu olmayanların tahakkukları sıfırlanmalı, varsa yarıyıla ait ders kayıtları bırakıldı olarak işaretlenmelidir.</a:t>
            </a:r>
          </a:p>
          <a:p>
            <a:pPr marL="0" indent="0">
              <a:buNone/>
            </a:pP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69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161D7C81-E3D4-4F06-AE34-31196CC7DA4F}"/>
              </a:ext>
            </a:extLst>
          </p:cNvPr>
          <p:cNvPicPr>
            <a:picLocks noChangeAspect="1"/>
          </p:cNvPicPr>
          <p:nvPr/>
        </p:nvPicPr>
        <p:blipFill>
          <a:blip r:embed="rId2"/>
          <a:stretch>
            <a:fillRect/>
          </a:stretch>
        </p:blipFill>
        <p:spPr>
          <a:xfrm>
            <a:off x="2379133" y="769687"/>
            <a:ext cx="8034867" cy="5748720"/>
          </a:xfrm>
          <a:prstGeom prst="rect">
            <a:avLst/>
          </a:prstGeom>
        </p:spPr>
      </p:pic>
    </p:spTree>
    <p:extLst>
      <p:ext uri="{BB962C8B-B14F-4D97-AF65-F5344CB8AC3E}">
        <p14:creationId xmlns:p14="http://schemas.microsoft.com/office/powerpoint/2010/main" val="416030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446427-0ABD-4143-AC53-2FF8A1537287}"/>
              </a:ext>
            </a:extLst>
          </p:cNvPr>
          <p:cNvSpPr>
            <a:spLocks noGrp="1"/>
          </p:cNvSpPr>
          <p:nvPr>
            <p:ph type="title"/>
          </p:nvPr>
        </p:nvSpPr>
        <p:spPr>
          <a:xfrm>
            <a:off x="1613126" y="513410"/>
            <a:ext cx="9656006" cy="1518589"/>
          </a:xfrm>
        </p:spPr>
        <p:txBody>
          <a:bodyPr>
            <a:noAutofit/>
          </a:bodyPr>
          <a:lstStyle/>
          <a:p>
            <a:r>
              <a:rPr lang="tr-TR" sz="2000" dirty="0">
                <a:solidFill>
                  <a:schemeClr val="tx1"/>
                </a:solidFill>
                <a:latin typeface="Times New Roman" panose="02020603050405020304" pitchFamily="18" charset="0"/>
                <a:cs typeface="Times New Roman" panose="02020603050405020304" pitchFamily="18" charset="0"/>
              </a:rPr>
              <a:t>2023-2024 Eğitim-Öğretim Yılı Bahar Yarıyılında Öğrenci Bilgi Sistemi üzerinden Muğla Meslek Yüksekokulu ile Mezun Aday İşlemleri menüsü ile öğrencilerin mezuniyetleri test edilerek başarılı bir şekilde tamamlandı. Sürecin işleyişine ilişkin kılavuz üst yazı ile Akademik Birimlerimize gönderilecektir.</a:t>
            </a:r>
          </a:p>
        </p:txBody>
      </p:sp>
      <p:pic>
        <p:nvPicPr>
          <p:cNvPr id="5" name="İçerik Yer Tutucusu 4">
            <a:extLst>
              <a:ext uri="{FF2B5EF4-FFF2-40B4-BE49-F238E27FC236}">
                <a16:creationId xmlns:a16="http://schemas.microsoft.com/office/drawing/2014/main" id="{FF9DA9D3-A332-41FB-8979-8B46D3D2C380}"/>
              </a:ext>
            </a:extLst>
          </p:cNvPr>
          <p:cNvPicPr>
            <a:picLocks noGrp="1" noChangeAspect="1"/>
          </p:cNvPicPr>
          <p:nvPr>
            <p:ph idx="1"/>
          </p:nvPr>
        </p:nvPicPr>
        <p:blipFill>
          <a:blip r:embed="rId3"/>
          <a:srcRect/>
          <a:stretch/>
        </p:blipFill>
        <p:spPr>
          <a:xfrm>
            <a:off x="1145645" y="2031999"/>
            <a:ext cx="10123487" cy="4470401"/>
          </a:xfrm>
        </p:spPr>
      </p:pic>
    </p:spTree>
    <p:extLst>
      <p:ext uri="{BB962C8B-B14F-4D97-AF65-F5344CB8AC3E}">
        <p14:creationId xmlns:p14="http://schemas.microsoft.com/office/powerpoint/2010/main" val="839576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6A700B-8E2E-4381-A5BE-5DF452C4288F}"/>
              </a:ext>
            </a:extLst>
          </p:cNvPr>
          <p:cNvSpPr>
            <a:spLocks noGrp="1"/>
          </p:cNvSpPr>
          <p:nvPr>
            <p:ph idx="1"/>
          </p:nvPr>
        </p:nvSpPr>
        <p:spPr>
          <a:xfrm>
            <a:off x="1890000" y="575999"/>
            <a:ext cx="10302000" cy="5197003"/>
          </a:xfrm>
        </p:spPr>
        <p:txBody>
          <a:bodyPr>
            <a:noAutofit/>
          </a:bodyPr>
          <a:lstStyle/>
          <a:p>
            <a:pPr marL="0" indent="0">
              <a:buNone/>
            </a:pPr>
            <a:r>
              <a:rPr lang="tr-TR" sz="4400" dirty="0">
                <a:solidFill>
                  <a:schemeClr val="tx1"/>
                </a:solidFill>
                <a:latin typeface="Times New Roman" panose="02020603050405020304" pitchFamily="18" charset="0"/>
                <a:cs typeface="Times New Roman" panose="02020603050405020304" pitchFamily="18" charset="0"/>
              </a:rPr>
              <a:t>Yatay-Dikey Geçiş yolu ile üniversitemize kayıt olan öğrenciler ile önceki öğrenimi tanınan öğrencilerin intibak yapılacağı yarıyıl, normal öğrenim süresi, azami öğrenim süresi, ilave dönem, harç ilave dönemi belirlenmeli ve </a:t>
            </a:r>
            <a:r>
              <a:rPr lang="tr-TR" sz="4400" dirty="0" err="1">
                <a:solidFill>
                  <a:schemeClr val="tx1"/>
                </a:solidFill>
                <a:latin typeface="Times New Roman" panose="02020603050405020304" pitchFamily="18" charset="0"/>
                <a:cs typeface="Times New Roman" panose="02020603050405020304" pitchFamily="18" charset="0"/>
              </a:rPr>
              <a:t>OBS’ye</a:t>
            </a:r>
            <a:r>
              <a:rPr lang="tr-TR" sz="4400" dirty="0">
                <a:solidFill>
                  <a:schemeClr val="tx1"/>
                </a:solidFill>
                <a:latin typeface="Times New Roman" panose="02020603050405020304" pitchFamily="18" charset="0"/>
                <a:cs typeface="Times New Roman" panose="02020603050405020304" pitchFamily="18" charset="0"/>
              </a:rPr>
              <a:t> işlenmelidir.</a:t>
            </a:r>
          </a:p>
        </p:txBody>
      </p:sp>
    </p:spTree>
    <p:extLst>
      <p:ext uri="{BB962C8B-B14F-4D97-AF65-F5344CB8AC3E}">
        <p14:creationId xmlns:p14="http://schemas.microsoft.com/office/powerpoint/2010/main" val="556545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5028" y="736979"/>
            <a:ext cx="10057949" cy="4955879"/>
          </a:xfrm>
        </p:spPr>
        <p:txBody>
          <a:bodyPr>
            <a:noAutofit/>
          </a:bodyPr>
          <a:lstStyle/>
          <a:p>
            <a:r>
              <a:rPr lang="tr-TR" sz="3200" dirty="0">
                <a:solidFill>
                  <a:schemeClr val="tx1"/>
                </a:solidFill>
                <a:latin typeface="Times New Roman" panose="02020603050405020304" pitchFamily="18" charset="0"/>
                <a:cs typeface="Times New Roman" panose="02020603050405020304" pitchFamily="18" charset="0"/>
              </a:rPr>
              <a:t>“Muğla Sıtkı Koçman Üniversitesi Ön Lisans ve Lisans Programlarında Önceki Öğrenimin Tanınması, Kredi Transferi, İntibak ve Muafiyet İşlemleri Yönergesi” taslağı Eğitim Komisyonunda görüşülerek Mevzuat Komisyonuna sunulmuş ve sonrasında Senatoya sunulması beklenmektedir.</a:t>
            </a:r>
          </a:p>
          <a:p>
            <a:endParaRPr lang="tr-T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145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C82AFC8-3C51-46CD-A93D-2CF786810483}"/>
              </a:ext>
            </a:extLst>
          </p:cNvPr>
          <p:cNvSpPr>
            <a:spLocks noGrp="1"/>
          </p:cNvSpPr>
          <p:nvPr>
            <p:ph idx="1"/>
          </p:nvPr>
        </p:nvSpPr>
        <p:spPr>
          <a:xfrm>
            <a:off x="1889999" y="576000"/>
            <a:ext cx="10024497" cy="4541910"/>
          </a:xfrm>
        </p:spPr>
        <p:txBody>
          <a:bodyPr>
            <a:normAutofit/>
          </a:bodyPr>
          <a:lstStyle/>
          <a:p>
            <a:pPr marL="0" indent="0">
              <a:buNone/>
            </a:pPr>
            <a:r>
              <a:rPr lang="tr-TR" sz="4400" dirty="0">
                <a:solidFill>
                  <a:schemeClr val="tx1"/>
                </a:solidFill>
                <a:latin typeface="Times New Roman" panose="02020603050405020304" pitchFamily="18" charset="0"/>
                <a:cs typeface="Times New Roman" panose="02020603050405020304" pitchFamily="18" charset="0"/>
              </a:rPr>
              <a:t>Yarıyıl sonlarında akademik takvime göre son not giriş tarihlerine uyulması konusunda akademik birim yöneticileri tarafından gerekli hatırlatmaların yapılması yararlı olacaktır.</a:t>
            </a:r>
          </a:p>
        </p:txBody>
      </p:sp>
    </p:spTree>
    <p:extLst>
      <p:ext uri="{BB962C8B-B14F-4D97-AF65-F5344CB8AC3E}">
        <p14:creationId xmlns:p14="http://schemas.microsoft.com/office/powerpoint/2010/main" val="3402100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pic>
        <p:nvPicPr>
          <p:cNvPr id="4" name="İçerik Yer Tutucusu 4">
            <a:extLst>
              <a:ext uri="{FF2B5EF4-FFF2-40B4-BE49-F238E27FC236}">
                <a16:creationId xmlns:a16="http://schemas.microsoft.com/office/drawing/2014/main" id="{F9E709DE-C19F-4763-881C-42C221786CC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1681" y="1346004"/>
            <a:ext cx="10808638" cy="4472905"/>
          </a:xfrm>
        </p:spPr>
      </p:pic>
      <p:sp>
        <p:nvSpPr>
          <p:cNvPr id="5" name="Metin kutusu 4">
            <a:extLst>
              <a:ext uri="{FF2B5EF4-FFF2-40B4-BE49-F238E27FC236}">
                <a16:creationId xmlns:a16="http://schemas.microsoft.com/office/drawing/2014/main" id="{E7BA36F2-3271-4159-83C5-B2A3AAAD93D8}"/>
              </a:ext>
            </a:extLst>
          </p:cNvPr>
          <p:cNvSpPr txBox="1"/>
          <p:nvPr/>
        </p:nvSpPr>
        <p:spPr>
          <a:xfrm>
            <a:off x="1699779" y="515007"/>
            <a:ext cx="10050944" cy="830997"/>
          </a:xfrm>
          <a:prstGeom prst="rect">
            <a:avLst/>
          </a:prstGeom>
          <a:noFill/>
        </p:spPr>
        <p:txBody>
          <a:bodyPr wrap="square">
            <a:spAutoFit/>
          </a:bodyPr>
          <a:lstStyle/>
          <a:p>
            <a:r>
              <a:rPr lang="tr-TR" sz="2400" dirty="0">
                <a:latin typeface="Times New Roman" panose="02020603050405020304" pitchFamily="18" charset="0"/>
                <a:cs typeface="Times New Roman" panose="02020603050405020304" pitchFamily="18" charset="0"/>
              </a:rPr>
              <a:t>Öğrenci  Bilgi Sisteminde </a:t>
            </a:r>
            <a:r>
              <a:rPr lang="tr-TR" sz="2400" b="1" dirty="0">
                <a:latin typeface="Times New Roman" panose="02020603050405020304" pitchFamily="18" charset="0"/>
                <a:cs typeface="Times New Roman" panose="02020603050405020304" pitchFamily="18" charset="0"/>
              </a:rPr>
              <a:t>Kontrol İşlemleri </a:t>
            </a:r>
            <a:r>
              <a:rPr lang="tr-TR" sz="2400" dirty="0">
                <a:latin typeface="Times New Roman" panose="02020603050405020304" pitchFamily="18" charset="0"/>
                <a:cs typeface="Times New Roman" panose="02020603050405020304" pitchFamily="18" charset="0"/>
              </a:rPr>
              <a:t>menüsünden derslerin durumları takip edilebilir.</a:t>
            </a:r>
          </a:p>
        </p:txBody>
      </p:sp>
    </p:spTree>
    <p:extLst>
      <p:ext uri="{BB962C8B-B14F-4D97-AF65-F5344CB8AC3E}">
        <p14:creationId xmlns:p14="http://schemas.microsoft.com/office/powerpoint/2010/main" val="3930155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44A9C0E-EEF3-4E9F-966B-224B2F73FDAC}"/>
              </a:ext>
            </a:extLst>
          </p:cNvPr>
          <p:cNvSpPr>
            <a:spLocks noGrp="1"/>
          </p:cNvSpPr>
          <p:nvPr>
            <p:ph idx="1"/>
          </p:nvPr>
        </p:nvSpPr>
        <p:spPr>
          <a:xfrm>
            <a:off x="1890000" y="576000"/>
            <a:ext cx="10147325" cy="4526942"/>
          </a:xfrm>
        </p:spPr>
        <p:txBody>
          <a:bodyPr>
            <a:noAutofit/>
          </a:bodyPr>
          <a:lstStyle/>
          <a:p>
            <a:pPr marL="0" indent="0">
              <a:buNone/>
            </a:pPr>
            <a:r>
              <a:rPr lang="tr-TR" sz="4000" dirty="0">
                <a:solidFill>
                  <a:schemeClr val="tx1"/>
                </a:solidFill>
                <a:latin typeface="Times New Roman" panose="02020603050405020304" pitchFamily="18" charset="0"/>
                <a:cs typeface="Times New Roman" panose="02020603050405020304" pitchFamily="18" charset="0"/>
              </a:rPr>
              <a:t>Kayıt yenileme ve ders kayıtlarında akademik danışmanlar özellikle eğitim-öğretim programı değişikliklerine dikkat etmeli ve öğrencilerin yarıyıl/yıllardaki bölüm içi/dışı ders ve kredi eksiklikleri nedeniyle sorun yaşamamaları için gereken hassasiyeti göstermeleri önem arz etmektedir.</a:t>
            </a:r>
          </a:p>
        </p:txBody>
      </p:sp>
    </p:spTree>
    <p:extLst>
      <p:ext uri="{BB962C8B-B14F-4D97-AF65-F5344CB8AC3E}">
        <p14:creationId xmlns:p14="http://schemas.microsoft.com/office/powerpoint/2010/main" val="323673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A9E819B-1A59-492C-B454-8C7C9985F8A7}"/>
              </a:ext>
            </a:extLst>
          </p:cNvPr>
          <p:cNvSpPr>
            <a:spLocks noGrp="1"/>
          </p:cNvSpPr>
          <p:nvPr>
            <p:ph idx="1"/>
          </p:nvPr>
        </p:nvSpPr>
        <p:spPr>
          <a:xfrm>
            <a:off x="1487607" y="545911"/>
            <a:ext cx="10704394" cy="5663821"/>
          </a:xfrm>
        </p:spPr>
        <p:txBody>
          <a:bodyPr>
            <a:normAutofit/>
          </a:bodyPr>
          <a:lstStyle/>
          <a:p>
            <a:pPr marL="0" indent="0">
              <a:buNone/>
            </a:pPr>
            <a:r>
              <a:rPr lang="tr-TR" sz="3800" dirty="0">
                <a:solidFill>
                  <a:schemeClr val="tx1"/>
                </a:solidFill>
                <a:latin typeface="Times New Roman" panose="02020603050405020304" pitchFamily="18" charset="0"/>
                <a:cs typeface="Times New Roman" panose="02020603050405020304" pitchFamily="18" charset="0"/>
              </a:rPr>
              <a:t>Ders Bilgi Paketlerindeki bilgiler Yükseköğretim Kurulu Başkanlığı ve  Akreditasyon Kurumları tarafından sürekli takip edilmektedir. YÖK tarafından zaman zaman eksikliklerin tamamlanması/ güncellenmesi konusunda yazılar alınmaktadır.</a:t>
            </a:r>
          </a:p>
          <a:p>
            <a:pPr marL="0" indent="0">
              <a:buNone/>
            </a:pPr>
            <a:r>
              <a:rPr lang="tr-TR" sz="3800" dirty="0">
                <a:solidFill>
                  <a:schemeClr val="tx1"/>
                </a:solidFill>
                <a:latin typeface="Times New Roman" panose="02020603050405020304" pitchFamily="18" charset="0"/>
                <a:cs typeface="Times New Roman" panose="02020603050405020304" pitchFamily="18" charset="0"/>
              </a:rPr>
              <a:t>Ders Bilgi Paketlerindeki bilgiler </a:t>
            </a:r>
            <a:r>
              <a:rPr lang="tr-TR" sz="3800" dirty="0" err="1">
                <a:solidFill>
                  <a:schemeClr val="tx1"/>
                </a:solidFill>
                <a:latin typeface="Times New Roman" panose="02020603050405020304" pitchFamily="18" charset="0"/>
                <a:cs typeface="Times New Roman" panose="02020603050405020304" pitchFamily="18" charset="0"/>
              </a:rPr>
              <a:t>OBS’de</a:t>
            </a:r>
            <a:r>
              <a:rPr lang="tr-TR" sz="3800" dirty="0">
                <a:solidFill>
                  <a:schemeClr val="tx1"/>
                </a:solidFill>
                <a:latin typeface="Times New Roman" panose="02020603050405020304" pitchFamily="18" charset="0"/>
                <a:cs typeface="Times New Roman" panose="02020603050405020304" pitchFamily="18" charset="0"/>
              </a:rPr>
              <a:t> Bologna Kullanıcıları/Bölüm Başkanları tarafından güncellenmeli varsa eksiklikler sürekli takip edilerek tamamlanmalıdır. </a:t>
            </a:r>
          </a:p>
        </p:txBody>
      </p:sp>
    </p:spTree>
    <p:extLst>
      <p:ext uri="{BB962C8B-B14F-4D97-AF65-F5344CB8AC3E}">
        <p14:creationId xmlns:p14="http://schemas.microsoft.com/office/powerpoint/2010/main" val="1408782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1645BE-A59A-4E82-8227-9D0DFE2F6CF2}"/>
              </a:ext>
            </a:extLst>
          </p:cNvPr>
          <p:cNvSpPr>
            <a:spLocks noGrp="1"/>
          </p:cNvSpPr>
          <p:nvPr>
            <p:ph idx="1"/>
          </p:nvPr>
        </p:nvSpPr>
        <p:spPr>
          <a:xfrm>
            <a:off x="1889999" y="576000"/>
            <a:ext cx="9721429" cy="4684258"/>
          </a:xfrm>
        </p:spPr>
        <p:txBody>
          <a:bodyPr>
            <a:noAutofit/>
          </a:bodyPr>
          <a:lstStyle/>
          <a:p>
            <a:pPr marL="0" indent="0">
              <a:buNone/>
            </a:pPr>
            <a:r>
              <a:rPr lang="tr-TR" sz="3200" i="0" dirty="0">
                <a:solidFill>
                  <a:schemeClr val="tx1"/>
                </a:solidFill>
                <a:effectLst/>
                <a:latin typeface="Times New Roman" panose="02020603050405020304" pitchFamily="18" charset="0"/>
                <a:cs typeface="Times New Roman" panose="02020603050405020304" pitchFamily="18" charset="0"/>
              </a:rPr>
              <a:t>Yatay Geçiş İşlemleri Modülünde, yatay geçiş başvuru tiplerine göre tanımlama Öğrenci İşleri Daire Başkanlığınca yapılacaktır.</a:t>
            </a:r>
          </a:p>
          <a:p>
            <a:pPr marL="0" indent="0">
              <a:buNone/>
            </a:pPr>
            <a:r>
              <a:rPr lang="tr-TR" sz="3200" dirty="0">
                <a:solidFill>
                  <a:schemeClr val="tx1"/>
                </a:solidFill>
                <a:latin typeface="Times New Roman" panose="02020603050405020304" pitchFamily="18" charset="0"/>
                <a:cs typeface="Times New Roman" panose="02020603050405020304" pitchFamily="18" charset="0"/>
              </a:rPr>
              <a:t>Yatay Geçiş yoluyla ö</a:t>
            </a:r>
            <a:r>
              <a:rPr lang="tr-TR" sz="3200" i="0" dirty="0">
                <a:solidFill>
                  <a:schemeClr val="tx1"/>
                </a:solidFill>
                <a:effectLst/>
                <a:latin typeface="Times New Roman" panose="02020603050405020304" pitchFamily="18" charset="0"/>
                <a:cs typeface="Times New Roman" panose="02020603050405020304" pitchFamily="18" charset="0"/>
              </a:rPr>
              <a:t>ğrenci kabul edecek programların, kabul kuralları ve başvuruya </a:t>
            </a:r>
            <a:r>
              <a:rPr lang="tr-TR" sz="3200" dirty="0">
                <a:solidFill>
                  <a:schemeClr val="tx1"/>
                </a:solidFill>
                <a:latin typeface="Times New Roman" panose="02020603050405020304" pitchFamily="18" charset="0"/>
                <a:cs typeface="Times New Roman" panose="02020603050405020304" pitchFamily="18" charset="0"/>
              </a:rPr>
              <a:t>ait </a:t>
            </a:r>
            <a:r>
              <a:rPr lang="tr-TR" sz="3200" i="0" dirty="0">
                <a:solidFill>
                  <a:schemeClr val="tx1"/>
                </a:solidFill>
                <a:effectLst/>
                <a:latin typeface="Times New Roman" panose="02020603050405020304" pitchFamily="18" charset="0"/>
                <a:cs typeface="Times New Roman" panose="02020603050405020304" pitchFamily="18" charset="0"/>
              </a:rPr>
              <a:t>tüm tanımlamalar Akademik Birimler tarafından yapılacaktır. </a:t>
            </a:r>
            <a:endParaRPr lang="tr-T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36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2800" y="1175658"/>
            <a:ext cx="11379200" cy="4789714"/>
          </a:xfrm>
        </p:spPr>
        <p:txBody>
          <a:bodyPr>
            <a:noAutofit/>
          </a:bodyPr>
          <a:lstStyle/>
          <a:p>
            <a:r>
              <a:rPr lang="tr-TR" sz="3200" dirty="0">
                <a:solidFill>
                  <a:schemeClr val="tx1"/>
                </a:solidFill>
                <a:latin typeface="Times New Roman" panose="02020603050405020304" pitchFamily="18" charset="0"/>
                <a:cs typeface="Times New Roman" panose="02020603050405020304" pitchFamily="18" charset="0"/>
              </a:rPr>
              <a:t>Öğrenci disiplin işlemleri, 2547 sayılı Yükseköğretim Kanunun 54. Maddesi kapsamında yürütülmektedir.</a:t>
            </a:r>
          </a:p>
          <a:p>
            <a:r>
              <a:rPr lang="tr-TR" sz="3200" dirty="0">
                <a:solidFill>
                  <a:schemeClr val="tx1"/>
                </a:solidFill>
                <a:latin typeface="Times New Roman" panose="02020603050405020304" pitchFamily="18" charset="0"/>
                <a:cs typeface="Times New Roman" panose="02020603050405020304" pitchFamily="18" charset="0"/>
              </a:rPr>
              <a:t>Adı geçen Kanunun Öğrencilerin Disiplin İşleri başlıklı 54. maddesi için </a:t>
            </a:r>
            <a:r>
              <a:rPr lang="tr-TR" sz="3200" dirty="0">
                <a:solidFill>
                  <a:schemeClr val="tx1"/>
                </a:solidFill>
                <a:latin typeface="Times New Roman" panose="02020603050405020304" pitchFamily="18" charset="0"/>
                <a:cs typeface="Times New Roman" panose="02020603050405020304" pitchFamily="18" charset="0"/>
                <a:hlinkClick r:id="rId2"/>
              </a:rPr>
              <a:t>https://oidb.mu.edu.tr/tr/yonetmelikler-2912</a:t>
            </a:r>
            <a:r>
              <a:rPr lang="tr-TR" sz="3200" dirty="0">
                <a:solidFill>
                  <a:schemeClr val="tx1"/>
                </a:solidFill>
                <a:latin typeface="Times New Roman" panose="02020603050405020304" pitchFamily="18" charset="0"/>
                <a:cs typeface="Times New Roman" panose="02020603050405020304" pitchFamily="18" charset="0"/>
              </a:rPr>
              <a:t> adresinde yer alan linkten, disiplin işlemlerine ilişkin örnek belgelere </a:t>
            </a:r>
            <a:r>
              <a:rPr lang="tr-TR" sz="3200" dirty="0">
                <a:solidFill>
                  <a:schemeClr val="tx1"/>
                </a:solidFill>
                <a:latin typeface="Times New Roman" panose="02020603050405020304" pitchFamily="18" charset="0"/>
                <a:cs typeface="Times New Roman" panose="02020603050405020304" pitchFamily="18" charset="0"/>
                <a:hlinkClick r:id="rId3"/>
              </a:rPr>
              <a:t>https://oidb.mu.edu.tr/tr/dokuman</a:t>
            </a:r>
            <a:r>
              <a:rPr lang="tr-TR" sz="3200" dirty="0">
                <a:solidFill>
                  <a:schemeClr val="tx1"/>
                </a:solidFill>
                <a:latin typeface="Times New Roman" panose="02020603050405020304" pitchFamily="18" charset="0"/>
                <a:cs typeface="Times New Roman" panose="02020603050405020304" pitchFamily="18" charset="0"/>
              </a:rPr>
              <a:t> adresinden ulaşılabilir.</a:t>
            </a:r>
          </a:p>
        </p:txBody>
      </p:sp>
    </p:spTree>
    <p:extLst>
      <p:ext uri="{BB962C8B-B14F-4D97-AF65-F5344CB8AC3E}">
        <p14:creationId xmlns:p14="http://schemas.microsoft.com/office/powerpoint/2010/main" val="930686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1086" y="1378857"/>
            <a:ext cx="10276114" cy="4532365"/>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Akademik Birimlerdeki öğrenci işleri ofislerinde yetişmiş personelin sık sık görev yeri değişikliği yapılması hem Akademik Birimlerimizi hem de Öğrenci İşleri Daire Başkanlığımızı olumsuz etkilemekte, öğrenci işleri ile ilgili işlerin aksamasına sebebiyet vermektedir.</a:t>
            </a:r>
          </a:p>
          <a:p>
            <a:pPr marL="0" indent="0">
              <a:buNone/>
            </a:pP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52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0B6B31-126A-4F61-8869-EB4AECC74925}"/>
              </a:ext>
            </a:extLst>
          </p:cNvPr>
          <p:cNvSpPr>
            <a:spLocks noGrp="1"/>
          </p:cNvSpPr>
          <p:nvPr>
            <p:ph type="title"/>
          </p:nvPr>
        </p:nvSpPr>
        <p:spPr>
          <a:xfrm>
            <a:off x="1651001" y="624110"/>
            <a:ext cx="10253132" cy="1509490"/>
          </a:xfrm>
        </p:spPr>
        <p:txBody>
          <a:bodyPr>
            <a:normAutofit fontScale="90000"/>
          </a:bodyPr>
          <a:lstStyle/>
          <a:p>
            <a:r>
              <a:rPr lang="tr-TR" dirty="0"/>
              <a:t>Öğrenci İşleri Daire Başkanlığı Şube Müdürlük Görevleri ve İş Süreçlerine </a:t>
            </a:r>
            <a:r>
              <a:rPr lang="tr-TR" dirty="0">
                <a:hlinkClick r:id="rId2"/>
              </a:rPr>
              <a:t>https://oidb.mu.edu.tr/tr</a:t>
            </a:r>
            <a:r>
              <a:rPr lang="tr-TR" dirty="0"/>
              <a:t> İç Kontrol menüsünden ulaşabilirsiniz.</a:t>
            </a:r>
          </a:p>
        </p:txBody>
      </p:sp>
      <p:pic>
        <p:nvPicPr>
          <p:cNvPr id="5" name="İçerik Yer Tutucusu 4">
            <a:extLst>
              <a:ext uri="{FF2B5EF4-FFF2-40B4-BE49-F238E27FC236}">
                <a16:creationId xmlns:a16="http://schemas.microsoft.com/office/drawing/2014/main" id="{66792EDD-95FE-41C2-BCA4-E956950AC002}"/>
              </a:ext>
            </a:extLst>
          </p:cNvPr>
          <p:cNvPicPr>
            <a:picLocks noGrp="1" noChangeAspect="1"/>
          </p:cNvPicPr>
          <p:nvPr>
            <p:ph idx="1"/>
          </p:nvPr>
        </p:nvPicPr>
        <p:blipFill>
          <a:blip r:embed="rId3"/>
          <a:stretch>
            <a:fillRect/>
          </a:stretch>
        </p:blipFill>
        <p:spPr>
          <a:xfrm>
            <a:off x="1651001" y="2133599"/>
            <a:ext cx="9118599" cy="4258733"/>
          </a:xfrm>
        </p:spPr>
      </p:pic>
    </p:spTree>
    <p:extLst>
      <p:ext uri="{BB962C8B-B14F-4D97-AF65-F5344CB8AC3E}">
        <p14:creationId xmlns:p14="http://schemas.microsoft.com/office/powerpoint/2010/main" val="1219924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EEC95193-F814-4574-BF54-1B0BB09727B8}"/>
              </a:ext>
            </a:extLst>
          </p:cNvPr>
          <p:cNvSpPr>
            <a:spLocks noGrp="1"/>
          </p:cNvSpPr>
          <p:nvPr>
            <p:ph type="title"/>
          </p:nvPr>
        </p:nvSpPr>
        <p:spPr/>
        <p:txBody>
          <a:bodyPr>
            <a:normAutofit fontScale="90000"/>
          </a:bodyPr>
          <a:lstStyle/>
          <a:p>
            <a:r>
              <a:rPr lang="tr-TR" sz="6000">
                <a:latin typeface="Tahoma" panose="020B0604030504040204" pitchFamily="34" charset="0"/>
                <a:ea typeface="Tahoma" panose="020B0604030504040204" pitchFamily="34" charset="0"/>
                <a:cs typeface="Tahoma" panose="020B0604030504040204" pitchFamily="34" charset="0"/>
              </a:rPr>
              <a:t>Dinlediğiniz </a:t>
            </a:r>
            <a:r>
              <a:rPr lang="tr-TR" sz="6000" dirty="0">
                <a:latin typeface="Tahoma" panose="020B0604030504040204" pitchFamily="34" charset="0"/>
                <a:ea typeface="Tahoma" panose="020B0604030504040204" pitchFamily="34" charset="0"/>
                <a:cs typeface="Tahoma" panose="020B0604030504040204" pitchFamily="34" charset="0"/>
              </a:rPr>
              <a:t>için teşekkürler…</a:t>
            </a:r>
          </a:p>
        </p:txBody>
      </p:sp>
      <p:sp>
        <p:nvSpPr>
          <p:cNvPr id="5" name="Metin Yer Tutucusu 4">
            <a:extLst>
              <a:ext uri="{FF2B5EF4-FFF2-40B4-BE49-F238E27FC236}">
                <a16:creationId xmlns:a16="http://schemas.microsoft.com/office/drawing/2014/main" id="{07F6D6A2-A51D-453B-8498-FB646643F5F3}"/>
              </a:ext>
            </a:extLst>
          </p:cNvPr>
          <p:cNvSpPr>
            <a:spLocks noGrp="1"/>
          </p:cNvSpPr>
          <p:nvPr>
            <p:ph type="body" idx="1"/>
          </p:nvPr>
        </p:nvSpPr>
        <p:spPr/>
        <p:txBody>
          <a:bodyPr/>
          <a:lstStyle/>
          <a:p>
            <a:endParaRPr lang="tr-TR"/>
          </a:p>
        </p:txBody>
      </p:sp>
    </p:spTree>
    <p:extLst>
      <p:ext uri="{BB962C8B-B14F-4D97-AF65-F5344CB8AC3E}">
        <p14:creationId xmlns:p14="http://schemas.microsoft.com/office/powerpoint/2010/main" val="4049926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A9BAC1-7C71-44E5-9E78-A5DB3D618321}"/>
              </a:ext>
            </a:extLst>
          </p:cNvPr>
          <p:cNvSpPr>
            <a:spLocks noGrp="1"/>
          </p:cNvSpPr>
          <p:nvPr>
            <p:ph idx="1"/>
          </p:nvPr>
        </p:nvSpPr>
        <p:spPr>
          <a:xfrm>
            <a:off x="1538514" y="576000"/>
            <a:ext cx="10653486" cy="628200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44092 Öğrenci,</a:t>
            </a:r>
          </a:p>
          <a:p>
            <a:r>
              <a:rPr lang="tr-TR" sz="2800" dirty="0">
                <a:solidFill>
                  <a:schemeClr val="tx1"/>
                </a:solidFill>
                <a:latin typeface="Times New Roman" panose="02020603050405020304" pitchFamily="18" charset="0"/>
                <a:cs typeface="Times New Roman" panose="02020603050405020304" pitchFamily="18" charset="0"/>
              </a:rPr>
              <a:t>1744 Akademik Personel,</a:t>
            </a:r>
          </a:p>
          <a:p>
            <a:r>
              <a:rPr lang="tr-TR" sz="2800" dirty="0">
                <a:solidFill>
                  <a:schemeClr val="tx1"/>
                </a:solidFill>
                <a:latin typeface="Times New Roman" panose="02020603050405020304" pitchFamily="18" charset="0"/>
                <a:cs typeface="Times New Roman" panose="02020603050405020304" pitchFamily="18" charset="0"/>
              </a:rPr>
              <a:t>1212 İdari Personel ve</a:t>
            </a:r>
          </a:p>
          <a:p>
            <a:pPr marL="0" indent="0">
              <a:buNone/>
            </a:pPr>
            <a:r>
              <a:rPr lang="tr-TR" sz="2800" dirty="0">
                <a:solidFill>
                  <a:schemeClr val="tx1"/>
                </a:solidFill>
                <a:latin typeface="Times New Roman" panose="02020603050405020304" pitchFamily="18" charset="0"/>
                <a:cs typeface="Times New Roman" panose="02020603050405020304" pitchFamily="18" charset="0"/>
              </a:rPr>
              <a:t>Üniversitemizdeki tüm akademik ve idari birimlerden oluşan çok geniş iç paydaşa sahibiz.</a:t>
            </a:r>
          </a:p>
          <a:p>
            <a:pPr marL="0" indent="0">
              <a:buNone/>
            </a:pPr>
            <a:r>
              <a:rPr lang="tr-TR" sz="2800" dirty="0">
                <a:solidFill>
                  <a:schemeClr val="tx1"/>
                </a:solidFill>
                <a:latin typeface="Times New Roman" panose="02020603050405020304" pitchFamily="18" charset="0"/>
                <a:cs typeface="Times New Roman" panose="02020603050405020304" pitchFamily="18" charset="0"/>
              </a:rPr>
              <a:t>İç paydaşlarımızın çokluğu ortak akılla hareket etme imkanı sağlamakta, Dairemize ve Akademik Birimlerimize güç vermektedir. </a:t>
            </a:r>
          </a:p>
          <a:p>
            <a:pPr marL="0" indent="0">
              <a:buNone/>
            </a:pPr>
            <a:r>
              <a:rPr lang="tr-TR" sz="2800" dirty="0">
                <a:solidFill>
                  <a:schemeClr val="tx1"/>
                </a:solidFill>
                <a:latin typeface="Times New Roman" panose="02020603050405020304" pitchFamily="18" charset="0"/>
                <a:cs typeface="Times New Roman" panose="02020603050405020304" pitchFamily="18" charset="0"/>
              </a:rPr>
              <a:t>Zaman zaman yaşanılan sorunlar Akademik Birimlerimizle işbirliği içerisinde etkin iletişim yolları kullanılarak çözülmekte, bir daha yaşanmaması için önlemler alınmaktadır.</a:t>
            </a:r>
          </a:p>
          <a:p>
            <a:pPr marL="0" indent="0">
              <a:buNone/>
            </a:pPr>
            <a:r>
              <a:rPr lang="tr-TR" sz="2800" dirty="0">
                <a:solidFill>
                  <a:schemeClr val="tx1"/>
                </a:solidFill>
                <a:latin typeface="Times New Roman" panose="02020603050405020304" pitchFamily="18" charset="0"/>
                <a:cs typeface="Times New Roman" panose="02020603050405020304" pitchFamily="18" charset="0"/>
              </a:rPr>
              <a:t>Paydaşlarımızdan gelen talepler Dairemizde yönetmelikler/yönergeler doğrultusunda değerlendirilerek gerekli çözümler üretilmektedir.</a:t>
            </a:r>
          </a:p>
          <a:p>
            <a:pPr marL="0" indent="0">
              <a:buNone/>
            </a:pPr>
            <a:endParaRPr lang="tr-TR" sz="2800" dirty="0">
              <a:solidFill>
                <a:schemeClr val="tx1"/>
              </a:solidFill>
              <a:latin typeface="Times New Roman" panose="02020603050405020304" pitchFamily="18" charset="0"/>
              <a:cs typeface="Times New Roman" panose="02020603050405020304" pitchFamily="18" charset="0"/>
            </a:endParaRPr>
          </a:p>
          <a:p>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40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8944" y="390144"/>
            <a:ext cx="9285668" cy="5521078"/>
          </a:xfrm>
        </p:spPr>
        <p:txBody>
          <a:bodyPr>
            <a:normAutofit fontScale="92500" lnSpcReduction="10000"/>
          </a:bodyPr>
          <a:lstStyle/>
          <a:p>
            <a:r>
              <a:rPr lang="tr-TR" sz="2000" b="1" dirty="0">
                <a:latin typeface="Times New Roman" panose="02020603050405020304" pitchFamily="18" charset="0"/>
                <a:cs typeface="Times New Roman" panose="02020603050405020304" pitchFamily="18" charset="0"/>
              </a:rPr>
              <a:t>Diploma, diploma defteri düzenlenmesi, imzalanması ve teslim işlemleri ile ilgili sorunlar</a:t>
            </a:r>
          </a:p>
          <a:p>
            <a:r>
              <a:rPr lang="tr-TR" sz="2000" dirty="0">
                <a:latin typeface="Times New Roman" panose="02020603050405020304" pitchFamily="18" charset="0"/>
                <a:cs typeface="Times New Roman" panose="02020603050405020304" pitchFamily="18" charset="0"/>
              </a:rPr>
              <a:t>Her bir mezun için akademik birimlerimiz tarafından Eğitim-Öğretim Yılı sonunda mezuniyete ilişkin Yönetim Kurulu Kararı,  mezun listesi, mezuniyet tarihi ile diploma numarasına göre sıralanmış diploma defteri (renkli) ciltlenmek ve arşivlenmek üzere Daire Başkanlığımıza gönderilmesi gerekmektedir.</a:t>
            </a:r>
          </a:p>
          <a:p>
            <a:r>
              <a:rPr lang="tr-TR" sz="2000" dirty="0">
                <a:latin typeface="Times New Roman" panose="02020603050405020304" pitchFamily="18" charset="0"/>
                <a:cs typeface="Times New Roman" panose="02020603050405020304" pitchFamily="18" charset="0"/>
              </a:rPr>
              <a:t>Akademik birimlerimiz tarafından gönderilmemiş ve arşivlenmemiş diploma defterlerimiz bulunmakta, bulunduğumuz yarıyıl içinde eksikliklerin tamamlanarak ciltlenmek ve arşivlenmek üzere Daire Başkanlığımıza gönderilmesi gerekmektedir.</a:t>
            </a:r>
          </a:p>
          <a:p>
            <a:r>
              <a:rPr lang="tr-TR" sz="2000" dirty="0">
                <a:latin typeface="Times New Roman" panose="02020603050405020304" pitchFamily="18" charset="0"/>
                <a:cs typeface="Times New Roman" panose="02020603050405020304" pitchFamily="18" charset="0"/>
              </a:rPr>
              <a:t>Bazı akademik birimlerimizde mezuniyet işlemlerinde gecikmeler yaşanmaktadır ve bu gecikmeler mezunlarımızın mağduriyetine ve çözüm bulmak için Rektörlüğümüze ulaşmalarına neden olmaktadır.</a:t>
            </a:r>
          </a:p>
          <a:p>
            <a:r>
              <a:rPr lang="tr-TR" sz="2000" dirty="0">
                <a:latin typeface="Times New Roman" panose="02020603050405020304" pitchFamily="18" charset="0"/>
                <a:cs typeface="Times New Roman" panose="02020603050405020304" pitchFamily="18" charset="0"/>
              </a:rPr>
              <a:t>Mevcut diplomaların hazırlanması, imzalanmak üzere akademik birimler ve Dairemiz arasında gidip gelmesi ve arşivlenmesi konusunda sorunlar yaşanmaktaydı. Rektör Hocamızın talimatlarıyla bu yarıyıl sonunda diplomaların elektronik imza ile imzalanması için çalışmalar başlatılmış ve süreç devam etmektedir.</a:t>
            </a:r>
          </a:p>
          <a:p>
            <a:r>
              <a:rPr lang="tr-TR" sz="2000" dirty="0">
                <a:latin typeface="Times New Roman" panose="02020603050405020304" pitchFamily="18" charset="0"/>
                <a:cs typeface="Times New Roman" panose="02020603050405020304" pitchFamily="18" charset="0"/>
              </a:rPr>
              <a:t>Diplomalara ilaveten diploma eki, transkript, öğrenci belgesi vb. belgelerin de elektronik imza ile imzalanması planlanmaktadır.</a:t>
            </a:r>
          </a:p>
        </p:txBody>
      </p:sp>
    </p:spTree>
    <p:extLst>
      <p:ext uri="{BB962C8B-B14F-4D97-AF65-F5344CB8AC3E}">
        <p14:creationId xmlns:p14="http://schemas.microsoft.com/office/powerpoint/2010/main" val="457328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48C680E-E616-4A37-BDD5-6760BA874150}"/>
              </a:ext>
            </a:extLst>
          </p:cNvPr>
          <p:cNvSpPr>
            <a:spLocks noGrp="1"/>
          </p:cNvSpPr>
          <p:nvPr>
            <p:ph idx="1"/>
          </p:nvPr>
        </p:nvSpPr>
        <p:spPr>
          <a:xfrm>
            <a:off x="1753644" y="922867"/>
            <a:ext cx="9569885" cy="4275666"/>
          </a:xfrm>
        </p:spPr>
        <p:txBody>
          <a:bodyPr>
            <a:normAutofit/>
          </a:bodyPr>
          <a:lstStyle/>
          <a:p>
            <a:r>
              <a:rPr lang="tr-TR" sz="2400" b="0" i="0" dirty="0">
                <a:solidFill>
                  <a:srgbClr val="000000"/>
                </a:solidFill>
                <a:effectLst/>
                <a:latin typeface="Times New Roman" panose="02020603050405020304" pitchFamily="18" charset="0"/>
              </a:rPr>
              <a:t>Yeni Eğitim-Öğretim Programı Teklifleri/Güncellemeleri; program yeterlilikleri, TYYÇ ve ulusal/uluslararası program akreditasyon sistemlerinin belirlediği esaslar ile programa özgü koşullardaki değişiklikler, birim kalite komisyonu, iç ve dış paydaşların görüşleri ile ölçme-değerlendirme sistemi sonuçları dikkate alınarak, Muğla Sıtkı Koçman Üniversitesi Program Açma/Kapatma, Eğitim-Öğretim Programı Oluşturulması ve Güncellenmesine İlişkin Yönergenin ilgili maddeleri gereğince süreç takip edilerek ilgili eğitim-öğretim yılında Mayıs ayı içerisinde Senatoya sunulması gerekmektedir.</a:t>
            </a:r>
            <a:endParaRPr lang="tr-TR" sz="2400" dirty="0"/>
          </a:p>
        </p:txBody>
      </p:sp>
    </p:spTree>
    <p:extLst>
      <p:ext uri="{BB962C8B-B14F-4D97-AF65-F5344CB8AC3E}">
        <p14:creationId xmlns:p14="http://schemas.microsoft.com/office/powerpoint/2010/main" val="2029317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ACB175-3372-4B9D-BF05-512C1E34E36E}"/>
              </a:ext>
            </a:extLst>
          </p:cNvPr>
          <p:cNvSpPr>
            <a:spLocks noGrp="1"/>
          </p:cNvSpPr>
          <p:nvPr>
            <p:ph idx="1"/>
          </p:nvPr>
        </p:nvSpPr>
        <p:spPr>
          <a:xfrm>
            <a:off x="1890000" y="576000"/>
            <a:ext cx="9720197" cy="5471716"/>
          </a:xfrm>
        </p:spPr>
        <p:txBody>
          <a:bodyPr>
            <a:normAutofit/>
          </a:bodyPr>
          <a:lstStyle/>
          <a:p>
            <a:pPr marL="0" lvl="0" indent="0">
              <a:buNone/>
            </a:pPr>
            <a:r>
              <a:rPr lang="tr-TR" sz="4400" dirty="0">
                <a:solidFill>
                  <a:schemeClr val="tx1"/>
                </a:solidFill>
                <a:latin typeface="Times New Roman" panose="02020603050405020304" pitchFamily="18" charset="0"/>
                <a:cs typeface="Times New Roman" panose="02020603050405020304" pitchFamily="18" charset="0"/>
              </a:rPr>
              <a:t>Yeni Eğitim-Öğretim Programı/revizyon tekliflerinde intibak programı mutlaka teklif dosyasına eklenmeli ve eğitim-öğretim programı senatodan geçtikten sonra Öğrenci Bilgi Sistemine işlenmelidir. </a:t>
            </a:r>
          </a:p>
        </p:txBody>
      </p:sp>
    </p:spTree>
    <p:extLst>
      <p:ext uri="{BB962C8B-B14F-4D97-AF65-F5344CB8AC3E}">
        <p14:creationId xmlns:p14="http://schemas.microsoft.com/office/powerpoint/2010/main" val="211923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BDE779-3DFF-489E-AF3B-D926964B5094}"/>
              </a:ext>
            </a:extLst>
          </p:cNvPr>
          <p:cNvSpPr>
            <a:spLocks noGrp="1"/>
          </p:cNvSpPr>
          <p:nvPr>
            <p:ph type="title"/>
          </p:nvPr>
        </p:nvSpPr>
        <p:spPr>
          <a:xfrm>
            <a:off x="1682663" y="298434"/>
            <a:ext cx="10680526" cy="1104481"/>
          </a:xfrm>
        </p:spPr>
        <p:txBody>
          <a:bodyPr>
            <a:normAutofit fontScale="90000"/>
          </a:bodyPr>
          <a:lstStyle/>
          <a:p>
            <a:pPr algn="just"/>
            <a:r>
              <a:rPr lang="tr-TR" b="1" dirty="0">
                <a:latin typeface="Times New Roman" panose="02020603050405020304" pitchFamily="18" charset="0"/>
                <a:cs typeface="Times New Roman" panose="02020603050405020304" pitchFamily="18" charset="0"/>
              </a:rPr>
              <a:t>Eğitim-Öğretim Programının(Müfredat) </a:t>
            </a:r>
            <a:r>
              <a:rPr lang="tr-TR" b="1" dirty="0" err="1">
                <a:latin typeface="Times New Roman" panose="02020603050405020304" pitchFamily="18" charset="0"/>
                <a:cs typeface="Times New Roman" panose="02020603050405020304" pitchFamily="18" charset="0"/>
              </a:rPr>
              <a:t>OBS’ye</a:t>
            </a:r>
            <a:r>
              <a:rPr lang="tr-TR" b="1" dirty="0">
                <a:latin typeface="Times New Roman" panose="02020603050405020304" pitchFamily="18" charset="0"/>
                <a:cs typeface="Times New Roman" panose="02020603050405020304" pitchFamily="18" charset="0"/>
              </a:rPr>
              <a:t> İşlenmesi</a:t>
            </a:r>
          </a:p>
        </p:txBody>
      </p:sp>
      <p:sp>
        <p:nvSpPr>
          <p:cNvPr id="3" name="İçerik Yer Tutucusu 2">
            <a:extLst>
              <a:ext uri="{FF2B5EF4-FFF2-40B4-BE49-F238E27FC236}">
                <a16:creationId xmlns:a16="http://schemas.microsoft.com/office/drawing/2014/main" id="{072FD675-7A2A-4EFD-BBD8-C75936E3D5CD}"/>
              </a:ext>
            </a:extLst>
          </p:cNvPr>
          <p:cNvSpPr>
            <a:spLocks noGrp="1"/>
          </p:cNvSpPr>
          <p:nvPr>
            <p:ph idx="1"/>
          </p:nvPr>
        </p:nvSpPr>
        <p:spPr>
          <a:xfrm>
            <a:off x="1515649" y="1189972"/>
            <a:ext cx="10384077" cy="5668027"/>
          </a:xfrm>
        </p:spPr>
        <p:txBody>
          <a:bodyPr>
            <a:noAutofit/>
          </a:bodyPr>
          <a:lstStyle/>
          <a:p>
            <a:pPr algn="l"/>
            <a:r>
              <a:rPr lang="tr-TR" sz="2400" b="0" i="0" dirty="0">
                <a:solidFill>
                  <a:srgbClr val="000000"/>
                </a:solidFill>
                <a:effectLst/>
                <a:latin typeface="Times New Roman" panose="02020603050405020304" pitchFamily="18" charset="0"/>
              </a:rPr>
              <a:t>Öğrenci Bilgi Sistemi müfredat bazlı çalışmaktadır. Eğitim-Ö</a:t>
            </a:r>
            <a:r>
              <a:rPr lang="tr-TR" sz="2400" dirty="0">
                <a:solidFill>
                  <a:srgbClr val="000000"/>
                </a:solidFill>
                <a:latin typeface="Times New Roman" panose="02020603050405020304" pitchFamily="18" charset="0"/>
              </a:rPr>
              <a:t>ğretim programı değişikliklerinde öğrencinin giriş yılı ve başarı durumuna göre </a:t>
            </a:r>
            <a:r>
              <a:rPr lang="tr-TR" sz="2400" b="0" i="0" dirty="0">
                <a:solidFill>
                  <a:srgbClr val="000000"/>
                </a:solidFill>
                <a:effectLst/>
                <a:latin typeface="Times New Roman" panose="02020603050405020304" pitchFamily="18" charset="0"/>
              </a:rPr>
              <a:t>intibak programı yapılmalıdır.</a:t>
            </a:r>
          </a:p>
          <a:p>
            <a:pPr algn="l"/>
            <a:r>
              <a:rPr lang="tr-TR" sz="2400" dirty="0">
                <a:solidFill>
                  <a:srgbClr val="000000"/>
                </a:solidFill>
                <a:latin typeface="Times New Roman" panose="02020603050405020304" pitchFamily="18" charset="0"/>
              </a:rPr>
              <a:t>Öğrencinin kartında yer alan </a:t>
            </a:r>
            <a:r>
              <a:rPr lang="tr-TR" sz="2400" b="1" dirty="0">
                <a:solidFill>
                  <a:schemeClr val="tx1"/>
                </a:solidFill>
                <a:latin typeface="Times New Roman" panose="02020603050405020304" pitchFamily="18" charset="0"/>
              </a:rPr>
              <a:t>Müfredat Bilgisi </a:t>
            </a:r>
            <a:r>
              <a:rPr lang="tr-TR" sz="2400" b="1" dirty="0">
                <a:solidFill>
                  <a:srgbClr val="000000"/>
                </a:solidFill>
                <a:latin typeface="Times New Roman" panose="02020603050405020304" pitchFamily="18" charset="0"/>
              </a:rPr>
              <a:t>değiştirilmemelidir.</a:t>
            </a:r>
            <a:endParaRPr lang="tr-TR" sz="2400" b="1" i="0" dirty="0">
              <a:solidFill>
                <a:srgbClr val="000000"/>
              </a:solidFill>
              <a:effectLst/>
              <a:latin typeface="Times New Roman" panose="02020603050405020304" pitchFamily="18" charset="0"/>
            </a:endParaRPr>
          </a:p>
          <a:p>
            <a:pPr algn="l"/>
            <a:r>
              <a:rPr lang="tr-TR" sz="2400" b="0" i="0" dirty="0">
                <a:solidFill>
                  <a:srgbClr val="000000"/>
                </a:solidFill>
                <a:effectLst/>
                <a:latin typeface="Times New Roman" panose="02020603050405020304" pitchFamily="18" charset="0"/>
              </a:rPr>
              <a:t>Sadece Seçmeli ders eklenmesi ve değişikliği olması halinde </a:t>
            </a:r>
            <a:r>
              <a:rPr lang="tr-TR" sz="2400" b="0" i="0" dirty="0" err="1">
                <a:solidFill>
                  <a:srgbClr val="000000"/>
                </a:solidFill>
                <a:effectLst/>
                <a:latin typeface="Times New Roman" panose="02020603050405020304" pitchFamily="18" charset="0"/>
              </a:rPr>
              <a:t>OBS’de</a:t>
            </a:r>
            <a:r>
              <a:rPr lang="tr-TR" sz="2400" b="0" i="0" dirty="0">
                <a:solidFill>
                  <a:srgbClr val="000000"/>
                </a:solidFill>
                <a:effectLst/>
                <a:latin typeface="Times New Roman" panose="02020603050405020304" pitchFamily="18" charset="0"/>
              </a:rPr>
              <a:t> var olan müfredat üzerine seçmeli derslerin dönemler itibariyle işlenmesi yeterlidir.</a:t>
            </a:r>
          </a:p>
          <a:p>
            <a:pPr algn="l"/>
            <a:r>
              <a:rPr lang="tr-TR" sz="2400" b="0" i="0" dirty="0">
                <a:solidFill>
                  <a:srgbClr val="000000"/>
                </a:solidFill>
                <a:effectLst/>
                <a:latin typeface="Times New Roman" panose="02020603050405020304" pitchFamily="18" charset="0"/>
              </a:rPr>
              <a:t>Zorunlu/Seçmeli ders değişikliği olması halinde sınıf dönem tanımlarına ait kuralların yeni müfredata yansıyabilmesi için </a:t>
            </a:r>
            <a:r>
              <a:rPr lang="tr-TR" sz="2400" b="0" i="0" dirty="0" err="1">
                <a:solidFill>
                  <a:srgbClr val="000000"/>
                </a:solidFill>
                <a:effectLst/>
                <a:latin typeface="Times New Roman" panose="02020603050405020304" pitchFamily="18" charset="0"/>
              </a:rPr>
              <a:t>OBS’de</a:t>
            </a:r>
            <a:r>
              <a:rPr lang="tr-TR" sz="2400" b="0" i="0" dirty="0">
                <a:solidFill>
                  <a:srgbClr val="000000"/>
                </a:solidFill>
                <a:effectLst/>
                <a:latin typeface="Times New Roman" panose="02020603050405020304" pitchFamily="18" charset="0"/>
              </a:rPr>
              <a:t> </a:t>
            </a:r>
            <a:r>
              <a:rPr lang="tr-TR" sz="2400" b="1" i="0" dirty="0">
                <a:solidFill>
                  <a:srgbClr val="000000"/>
                </a:solidFill>
                <a:effectLst/>
                <a:latin typeface="Times New Roman" panose="02020603050405020304" pitchFamily="18" charset="0"/>
              </a:rPr>
              <a:t>eski müfredat çoğaltılarak yeni müfredat oluşturulmalıdır.</a:t>
            </a:r>
          </a:p>
          <a:p>
            <a:pPr algn="l"/>
            <a:r>
              <a:rPr lang="tr-TR" sz="2400" b="0" i="0" dirty="0">
                <a:solidFill>
                  <a:srgbClr val="000000"/>
                </a:solidFill>
                <a:effectLst/>
                <a:latin typeface="Times New Roman" panose="02020603050405020304" pitchFamily="18" charset="0"/>
              </a:rPr>
              <a:t>Müfredat oluşturulduktan sonra önceki müfredat ile yeni müfredat arasında </a:t>
            </a:r>
            <a:r>
              <a:rPr lang="tr-TR" sz="2400" b="1" i="0" dirty="0">
                <a:solidFill>
                  <a:srgbClr val="000000"/>
                </a:solidFill>
                <a:effectLst/>
                <a:latin typeface="Times New Roman" panose="02020603050405020304" pitchFamily="18" charset="0"/>
              </a:rPr>
              <a:t>intibak işlemi mutlaka yapılmalıdır.</a:t>
            </a:r>
            <a:endParaRPr lang="tr-TR" sz="2400" b="0" i="0" dirty="0">
              <a:solidFill>
                <a:srgbClr val="000000"/>
              </a:solidFill>
              <a:effectLst/>
              <a:latin typeface="Times New Roman" panose="02020603050405020304" pitchFamily="18" charset="0"/>
            </a:endParaRPr>
          </a:p>
          <a:p>
            <a:pPr algn="l"/>
            <a:r>
              <a:rPr lang="tr-TR" sz="2400" b="0" i="0" dirty="0">
                <a:solidFill>
                  <a:srgbClr val="000000"/>
                </a:solidFill>
                <a:effectLst/>
                <a:latin typeface="Times New Roman" panose="02020603050405020304" pitchFamily="18" charset="0"/>
              </a:rPr>
              <a:t>Dersler aktif döneme yeni müfredattan açılmalıdır.</a:t>
            </a:r>
          </a:p>
          <a:p>
            <a:endParaRPr lang="tr-TR" sz="2400" dirty="0"/>
          </a:p>
        </p:txBody>
      </p:sp>
    </p:spTree>
    <p:extLst>
      <p:ext uri="{BB962C8B-B14F-4D97-AF65-F5344CB8AC3E}">
        <p14:creationId xmlns:p14="http://schemas.microsoft.com/office/powerpoint/2010/main" val="344691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7EB4A9-0E65-477D-A852-11F835761E1B}"/>
              </a:ext>
            </a:extLst>
          </p:cNvPr>
          <p:cNvSpPr>
            <a:spLocks noGrp="1"/>
          </p:cNvSpPr>
          <p:nvPr>
            <p:ph type="title"/>
          </p:nvPr>
        </p:nvSpPr>
        <p:spPr>
          <a:xfrm>
            <a:off x="2630503" y="319310"/>
            <a:ext cx="8911687" cy="833085"/>
          </a:xfrm>
        </p:spPr>
        <p:txBody>
          <a:bodyPr/>
          <a:lstStyle/>
          <a:p>
            <a:r>
              <a:rPr lang="tr-TR" b="0" i="0" dirty="0">
                <a:solidFill>
                  <a:srgbClr val="000000"/>
                </a:solidFill>
                <a:effectLst/>
                <a:latin typeface="Times New Roman" panose="02020603050405020304" pitchFamily="18" charset="0"/>
              </a:rPr>
              <a:t>İntibak işlemleri nasıl yapılır?</a:t>
            </a:r>
            <a:endParaRPr lang="tr-TR" dirty="0"/>
          </a:p>
        </p:txBody>
      </p:sp>
      <p:sp>
        <p:nvSpPr>
          <p:cNvPr id="3" name="İçerik Yer Tutucusu 2">
            <a:extLst>
              <a:ext uri="{FF2B5EF4-FFF2-40B4-BE49-F238E27FC236}">
                <a16:creationId xmlns:a16="http://schemas.microsoft.com/office/drawing/2014/main" id="{1F30AB27-0DCE-4BBE-855C-8C489161008E}"/>
              </a:ext>
            </a:extLst>
          </p:cNvPr>
          <p:cNvSpPr>
            <a:spLocks noGrp="1"/>
          </p:cNvSpPr>
          <p:nvPr>
            <p:ph idx="1"/>
          </p:nvPr>
        </p:nvSpPr>
        <p:spPr>
          <a:xfrm>
            <a:off x="951978" y="1261998"/>
            <a:ext cx="11060482" cy="5201432"/>
          </a:xfrm>
        </p:spPr>
        <p:txBody>
          <a:bodyPr>
            <a:noAutofit/>
          </a:bodyPr>
          <a:lstStyle/>
          <a:p>
            <a:pPr algn="l"/>
            <a:r>
              <a:rPr lang="tr-TR" sz="2400" b="0" i="0" dirty="0">
                <a:solidFill>
                  <a:srgbClr val="000000"/>
                </a:solidFill>
                <a:effectLst/>
                <a:latin typeface="Times New Roman" panose="02020603050405020304" pitchFamily="18" charset="0"/>
              </a:rPr>
              <a:t>Eğitim-Öğretim Programlarına seçmeli ders ekleme dışında eğitim-öğretim program değişikliklerinin tamamı için İntibak Komisyonları tarafından intibak programı yapılır. </a:t>
            </a:r>
          </a:p>
          <a:p>
            <a:pPr algn="l"/>
            <a:r>
              <a:rPr lang="tr-TR" sz="2400" b="0" i="0" dirty="0">
                <a:solidFill>
                  <a:srgbClr val="000000"/>
                </a:solidFill>
                <a:effectLst/>
                <a:latin typeface="Times New Roman" panose="02020603050405020304" pitchFamily="18" charset="0"/>
              </a:rPr>
              <a:t>Eğitim-Öğretim Programından kaldırılan, değiştirilen ve başarılma zorunluluğu kalmayan her bir dersin yerine alınacak dersler belirlenir.</a:t>
            </a:r>
          </a:p>
          <a:p>
            <a:pPr algn="l"/>
            <a:r>
              <a:rPr lang="tr-TR" sz="2400" b="0" i="0" dirty="0">
                <a:solidFill>
                  <a:srgbClr val="000000"/>
                </a:solidFill>
                <a:effectLst/>
                <a:latin typeface="Times New Roman" panose="02020603050405020304" pitchFamily="18" charset="0"/>
              </a:rPr>
              <a:t>Öğrencilerin minimum mezuniyet ve yarıyıl/yıl kredilerinde oluşabilecek eksiklikleri tamamlamak amacıyla ilave alınacak dersler belirlenir.</a:t>
            </a:r>
          </a:p>
          <a:p>
            <a:r>
              <a:rPr lang="tr-TR" sz="2400" i="1" dirty="0">
                <a:solidFill>
                  <a:srgbClr val="000000"/>
                </a:solidFill>
                <a:latin typeface="Times New Roman" panose="02020603050405020304" pitchFamily="18" charset="0"/>
              </a:rPr>
              <a:t>Muğla Sıtkı Koçman Üniversitesi Program Açma/Kapatma, Eğitim-Öğretim Programı Oluşturulması ve Güncellenmesine İlişkin Yönergesi</a:t>
            </a:r>
            <a:r>
              <a:rPr lang="tr-TR" sz="2400" dirty="0">
                <a:solidFill>
                  <a:srgbClr val="000000"/>
                </a:solidFill>
                <a:latin typeface="Times New Roman" panose="02020603050405020304" pitchFamily="18" charset="0"/>
              </a:rPr>
              <a:t>’’</a:t>
            </a:r>
            <a:r>
              <a:rPr lang="tr-TR" sz="2400" dirty="0" err="1">
                <a:solidFill>
                  <a:srgbClr val="000000"/>
                </a:solidFill>
                <a:latin typeface="Times New Roman" panose="02020603050405020304" pitchFamily="18" charset="0"/>
              </a:rPr>
              <a:t>nde</a:t>
            </a:r>
            <a:r>
              <a:rPr lang="tr-TR" sz="2400" dirty="0">
                <a:solidFill>
                  <a:srgbClr val="000000"/>
                </a:solidFill>
                <a:latin typeface="Times New Roman" panose="02020603050405020304" pitchFamily="18" charset="0"/>
              </a:rPr>
              <a:t> yer alan  Form-12 İntibak Komisyonu tarafından hazırlanır. </a:t>
            </a:r>
            <a:r>
              <a:rPr lang="tr-TR" sz="2400" i="1" dirty="0">
                <a:solidFill>
                  <a:srgbClr val="000000"/>
                </a:solidFill>
                <a:latin typeface="Times New Roman" panose="02020603050405020304" pitchFamily="18" charset="0"/>
              </a:rPr>
              <a:t>‘‘</a:t>
            </a:r>
            <a:r>
              <a:rPr lang="tr-TR" sz="2400" b="1" i="0" dirty="0">
                <a:solidFill>
                  <a:srgbClr val="000000"/>
                </a:solidFill>
                <a:effectLst/>
                <a:latin typeface="Times New Roman" panose="02020603050405020304" pitchFamily="18" charset="0"/>
              </a:rPr>
              <a:t>(https://oidb.mu.edu.tr/tr/dokuman)</a:t>
            </a:r>
            <a:endParaRPr lang="tr-TR" sz="2400" b="0" i="0" dirty="0">
              <a:solidFill>
                <a:srgbClr val="000000"/>
              </a:solidFill>
              <a:effectLst/>
              <a:latin typeface="Times New Roman" panose="02020603050405020304" pitchFamily="18" charset="0"/>
            </a:endParaRPr>
          </a:p>
          <a:p>
            <a:pPr algn="l"/>
            <a:r>
              <a:rPr lang="tr-TR" sz="2400" b="0" i="0" dirty="0">
                <a:solidFill>
                  <a:srgbClr val="000000"/>
                </a:solidFill>
                <a:effectLst/>
                <a:latin typeface="Times New Roman" panose="02020603050405020304" pitchFamily="18" charset="0"/>
              </a:rPr>
              <a:t>Yönetim Kurulu kararı ile kesinleşen intibak programları, ilgili Akademik Birim tarafından Öğrenci Bilgi Sistemine işlenir.</a:t>
            </a:r>
          </a:p>
          <a:p>
            <a:endParaRPr lang="tr-TR" sz="2400" dirty="0"/>
          </a:p>
        </p:txBody>
      </p:sp>
    </p:spTree>
    <p:extLst>
      <p:ext uri="{BB962C8B-B14F-4D97-AF65-F5344CB8AC3E}">
        <p14:creationId xmlns:p14="http://schemas.microsoft.com/office/powerpoint/2010/main" val="152229730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1737</TotalTime>
  <Words>1465</Words>
  <Application>Microsoft Office PowerPoint</Application>
  <PresentationFormat>Geniş ekran</PresentationFormat>
  <Paragraphs>67</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Century Gothic</vt:lpstr>
      <vt:lpstr>Tahoma</vt:lpstr>
      <vt:lpstr>Times New Roman</vt:lpstr>
      <vt:lpstr>Wingdings 3</vt:lpstr>
      <vt:lpstr>Duman</vt:lpstr>
      <vt:lpstr>ÖĞRENCİ İŞLERİ DAİRE BAŞKANLIĞI VE ENSTİTÜ/FAKÜLTE/YÜKSEKOKUL/MESLEK YÜKSEKOKULU SEKRETERLERİ TOPLANTISI</vt:lpstr>
      <vt:lpstr>PowerPoint Sunusu</vt:lpstr>
      <vt:lpstr>Öğrenci İşleri Daire Başkanlığı Şube Müdürlük Görevleri ve İş Süreçlerine https://oidb.mu.edu.tr/tr İç Kontrol menüsünden ulaşabilirsiniz.</vt:lpstr>
      <vt:lpstr>PowerPoint Sunusu</vt:lpstr>
      <vt:lpstr>PowerPoint Sunusu</vt:lpstr>
      <vt:lpstr>PowerPoint Sunusu</vt:lpstr>
      <vt:lpstr>PowerPoint Sunusu</vt:lpstr>
      <vt:lpstr>Eğitim-Öğretim Programının(Müfredat) OBS’ye İşlenmesi</vt:lpstr>
      <vt:lpstr>İntibak işlemleri nasıl yapılır?</vt:lpstr>
      <vt:lpstr>PowerPoint Sunusu</vt:lpstr>
      <vt:lpstr>Stajlar döneme açılırken «Açma Nedeni» olarak Dönemsel değil Staj seçilmelidir. Sınav değerlendirme tipi Manuel Başarılı-Başarısız Değerlendir olarak seçilmelidir.</vt:lpstr>
      <vt:lpstr>PowerPoint Sunusu</vt:lpstr>
      <vt:lpstr>PowerPoint Sunusu</vt:lpstr>
      <vt:lpstr>Aynı öğrenim düzeyinde birden fazla yükseköğrenim programlarında kayıtlı aktif öğrencilerin kayıt silme işlemleri </vt:lpstr>
      <vt:lpstr>PowerPoint Sunusu</vt:lpstr>
      <vt:lpstr>PowerPoint Sunusu</vt:lpstr>
      <vt:lpstr>PowerPoint Sunusu</vt:lpstr>
      <vt:lpstr>PowerPoint Sunusu</vt:lpstr>
      <vt:lpstr>PowerPoint Sunusu</vt:lpstr>
      <vt:lpstr>2023-2024 Eğitim-Öğretim Yılı Bahar Yarıyılında Öğrenci Bilgi Sistemi üzerinden Muğla Meslek Yüksekokulu ile Mezun Aday İşlemleri menüsü ile öğrencilerin mezuniyetleri test edilerek başarılı bir şekilde tamamlandı. Sürecin işleyişine ilişkin kılavuz üst yazı ile Akademik Birimlerimize gönderilecektir.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 İşleri Daire Başkanlığı</dc:title>
  <dc:creator>msku</dc:creator>
  <cp:lastModifiedBy>MSKU</cp:lastModifiedBy>
  <cp:revision>322</cp:revision>
  <dcterms:created xsi:type="dcterms:W3CDTF">2022-02-16T10:37:21Z</dcterms:created>
  <dcterms:modified xsi:type="dcterms:W3CDTF">2024-03-06T11:02:19Z</dcterms:modified>
</cp:coreProperties>
</file>