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5" r:id="rId10"/>
    <p:sldId id="266" r:id="rId11"/>
    <p:sldId id="267" r:id="rId12"/>
    <p:sldId id="268" r:id="rId13"/>
    <p:sldId id="279" r:id="rId14"/>
    <p:sldId id="269" r:id="rId15"/>
    <p:sldId id="272" r:id="rId16"/>
    <p:sldId id="277" r:id="rId17"/>
    <p:sldId id="273" r:id="rId18"/>
    <p:sldId id="271" r:id="rId19"/>
    <p:sldId id="274" r:id="rId20"/>
    <p:sldId id="275" r:id="rId21"/>
    <p:sldId id="278" r:id="rId22"/>
    <p:sldId id="280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8CE1-78BD-45C6-B739-E6265364A046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E802-CF5B-4FFE-9879-DA9DB1BD5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64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8CE1-78BD-45C6-B739-E6265364A046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E802-CF5B-4FFE-9879-DA9DB1BD5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487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8CE1-78BD-45C6-B739-E6265364A046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E802-CF5B-4FFE-9879-DA9DB1BD5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438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8CE1-78BD-45C6-B739-E6265364A046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E802-CF5B-4FFE-9879-DA9DB1BD5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96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8CE1-78BD-45C6-B739-E6265364A046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E802-CF5B-4FFE-9879-DA9DB1BD5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1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8CE1-78BD-45C6-B739-E6265364A046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E802-CF5B-4FFE-9879-DA9DB1BD5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41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8CE1-78BD-45C6-B739-E6265364A046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E802-CF5B-4FFE-9879-DA9DB1BD5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68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8CE1-78BD-45C6-B739-E6265364A046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E802-CF5B-4FFE-9879-DA9DB1BD5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6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8CE1-78BD-45C6-B739-E6265364A046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E802-CF5B-4FFE-9879-DA9DB1BD5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63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8CE1-78BD-45C6-B739-E6265364A046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E802-CF5B-4FFE-9879-DA9DB1BD5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37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8CE1-78BD-45C6-B739-E6265364A046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E802-CF5B-4FFE-9879-DA9DB1BD5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5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38CE1-78BD-45C6-B739-E6265364A046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6E802-CF5B-4FFE-9879-DA9DB1BD53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93903" y="747132"/>
            <a:ext cx="9240644" cy="4780156"/>
          </a:xfrm>
        </p:spPr>
        <p:txBody>
          <a:bodyPr>
            <a:noAutofit/>
          </a:bodyPr>
          <a:lstStyle/>
          <a:p>
            <a:pPr algn="ctr"/>
            <a:r>
              <a:rPr lang="tr-TR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r-TR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6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r-TR" sz="6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ÖĞRENCİ BİLGİ SİSTEMİ PROLİZDE SIK YAPILAN KULLANICI HATALARI</a:t>
            </a:r>
            <a:endParaRPr lang="tr-TR" sz="6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09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Haftalık ders programları ve kullanılan derslikler kayıt haftasından  önce sisteme eklenmelidir.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803903"/>
            <a:ext cx="10515600" cy="23730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000" b="1" dirty="0" smtClean="0"/>
              <a:t>Haftalık ders programı ve </a:t>
            </a:r>
            <a:r>
              <a:rPr lang="tr-TR" sz="3000" b="1" dirty="0" smtClean="0"/>
              <a:t>derslikler </a:t>
            </a:r>
            <a:r>
              <a:rPr lang="tr-TR" sz="3000" b="1" dirty="0" smtClean="0"/>
              <a:t>sisteme eklenmediğinde;</a:t>
            </a:r>
          </a:p>
          <a:p>
            <a:r>
              <a:rPr lang="tr-TR" sz="3000" b="1" dirty="0" smtClean="0"/>
              <a:t>Öğrenciler kayıt yenilemelerde ders seçerken sıkıntı yaşamaktadır.</a:t>
            </a:r>
          </a:p>
          <a:p>
            <a:r>
              <a:rPr lang="tr-TR" sz="3000" b="1" dirty="0" smtClean="0"/>
              <a:t>Cumhurbaşkanlığı Strateji ve Bütçe Başkanlığına bağlı MEK-SİS e veri gönderimi yapılamamaktadır.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85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+mn-lt"/>
              </a:rPr>
              <a:t>Erkek öğrencilerin askerlik işlemleri zamanında yapılmalıdır.</a:t>
            </a:r>
            <a:endParaRPr lang="tr-TR" sz="40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864864"/>
            <a:ext cx="10515600" cy="2312098"/>
          </a:xfrm>
        </p:spPr>
        <p:txBody>
          <a:bodyPr>
            <a:normAutofit/>
          </a:bodyPr>
          <a:lstStyle/>
          <a:p>
            <a:r>
              <a:rPr lang="tr-TR" sz="3000" b="1" dirty="0" smtClean="0"/>
              <a:t>ASAL a askerlik bilgisi gönderimlerinin gecikmesi sonucu erkek öğrenciler asker kaçağı durumuna düşmektedir.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2982166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Öğrencilerin «Yatay/Dikey Geçiş-Farabi/</a:t>
            </a:r>
            <a:r>
              <a:rPr lang="tr-TR" dirty="0" err="1" smtClean="0"/>
              <a:t>Erasmus</a:t>
            </a:r>
            <a:r>
              <a:rPr lang="tr-TR" dirty="0" smtClean="0"/>
              <a:t> Değişim </a:t>
            </a:r>
            <a:r>
              <a:rPr lang="tr-TR" dirty="0" smtClean="0">
                <a:latin typeface="+mn-lt"/>
              </a:rPr>
              <a:t>Programı</a:t>
            </a:r>
            <a:r>
              <a:rPr lang="tr-TR" dirty="0" smtClean="0"/>
              <a:t>» ile gittiği veya geldiği Üniversitelerin bilgileri sisteme girilmelidir.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735659"/>
            <a:ext cx="10515600" cy="1706136"/>
          </a:xfrm>
        </p:spPr>
        <p:txBody>
          <a:bodyPr>
            <a:normAutofit/>
          </a:bodyPr>
          <a:lstStyle/>
          <a:p>
            <a:r>
              <a:rPr lang="tr-TR" sz="3000" b="1" dirty="0" smtClean="0"/>
              <a:t>Bu bilgiler sisteme girilmediğinde </a:t>
            </a:r>
            <a:r>
              <a:rPr lang="tr-TR" sz="3000" b="1" dirty="0" smtClean="0"/>
              <a:t>öğrenciler </a:t>
            </a:r>
            <a:r>
              <a:rPr lang="tr-TR" sz="3000" b="1" dirty="0" smtClean="0"/>
              <a:t>YÖKSİS te pasif gözükmekte ve KYK tarafından bursları kesilmektedir.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4206452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Özel öğrencilik ya da Farabi değişim programıyla Üniversitemize kaydolan öğrencilerin öğrencilik hakları bitince kayıtlarının silinmesi gerekmektedir.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730751"/>
            <a:ext cx="10515600" cy="2446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000" b="1" dirty="0" smtClean="0"/>
              <a:t>Ayrılan öğrencilerin sistemden silinmemesi YÖKSİS üzerinde hatalara neden olmaktadır.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3155807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Mezun olan öğrencilere diploma numaraları yanlış verilmemeli, mutlaka NVİ sorgulama yapılmalıdır.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425951"/>
            <a:ext cx="10515600" cy="2751011"/>
          </a:xfrm>
        </p:spPr>
        <p:txBody>
          <a:bodyPr>
            <a:normAutofit/>
          </a:bodyPr>
          <a:lstStyle/>
          <a:p>
            <a:r>
              <a:rPr lang="tr-TR" sz="3000" b="1" dirty="0" smtClean="0"/>
              <a:t>Diploma numarası yanlış verildiğinde </a:t>
            </a:r>
            <a:r>
              <a:rPr lang="tr-TR" sz="3000" b="1" dirty="0" smtClean="0"/>
              <a:t>peş peşe </a:t>
            </a:r>
            <a:r>
              <a:rPr lang="tr-TR" sz="3000" b="1" dirty="0" smtClean="0"/>
              <a:t>hatalara neden olmaktadır</a:t>
            </a:r>
          </a:p>
          <a:p>
            <a:r>
              <a:rPr lang="tr-TR" sz="3000" b="1" dirty="0" smtClean="0"/>
              <a:t>NVİ sorgulama yapılmadığında diplomada kimlik bilgileri eksik çıkmaktadır.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2417169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Yatay-Dikey Geçiş ile kayıt olan öğrencilerin «ilave dönem» </a:t>
            </a:r>
            <a:r>
              <a:rPr lang="tr-TR" dirty="0" err="1" smtClean="0"/>
              <a:t>leri</a:t>
            </a:r>
            <a:r>
              <a:rPr lang="tr-TR" dirty="0" smtClean="0"/>
              <a:t> dikkatli ve doğru girilmelidir.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706367"/>
            <a:ext cx="10515600" cy="2470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000" b="1" dirty="0" smtClean="0"/>
              <a:t>İlave dönemlerin yanlış girilmesi;</a:t>
            </a:r>
          </a:p>
          <a:p>
            <a:r>
              <a:rPr lang="tr-TR" sz="3000" b="1" dirty="0" smtClean="0"/>
              <a:t>Öğrencilerin eksik ya da fazla harç ödemesine</a:t>
            </a:r>
          </a:p>
          <a:p>
            <a:r>
              <a:rPr lang="tr-TR" sz="3000" b="1" dirty="0" smtClean="0"/>
              <a:t>Öğrencilerin azami öğrenim süresine erken ya da geç girmesine</a:t>
            </a:r>
          </a:p>
          <a:p>
            <a:pPr marL="0" indent="0">
              <a:buNone/>
            </a:pPr>
            <a:r>
              <a:rPr lang="tr-TR" sz="3000" b="1" dirty="0" smtClean="0"/>
              <a:t>Neden olmaktadır.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3798766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Ders kayıtları sonunda öğrenciler tarafından seçilmeyen dersler kapatılmalıdır.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852672"/>
            <a:ext cx="11000232" cy="2324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000" b="1" dirty="0" smtClean="0"/>
              <a:t>Öğretim elemanlarının sınavları ortak değerlendirmesi</a:t>
            </a:r>
          </a:p>
          <a:p>
            <a:pPr marL="0" indent="0">
              <a:buNone/>
            </a:pPr>
            <a:r>
              <a:rPr lang="tr-TR" sz="3000" b="1" dirty="0" smtClean="0"/>
              <a:t>(şube birleştirme) işlemleri esnasında hataya sebep olmaktadır.</a:t>
            </a:r>
          </a:p>
        </p:txBody>
      </p:sp>
    </p:spTree>
    <p:extLst>
      <p:ext uri="{BB962C8B-B14F-4D97-AF65-F5344CB8AC3E}">
        <p14:creationId xmlns:p14="http://schemas.microsoft.com/office/powerpoint/2010/main" val="1572594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E-yoklama yapılamayan okullarda yoklamalar sisteme zamanında işlenmelidir.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995801"/>
            <a:ext cx="10515600" cy="1941703"/>
          </a:xfrm>
        </p:spPr>
        <p:txBody>
          <a:bodyPr>
            <a:normAutofit/>
          </a:bodyPr>
          <a:lstStyle/>
          <a:p>
            <a:r>
              <a:rPr lang="tr-TR" sz="3000" b="1" dirty="0" smtClean="0"/>
              <a:t>Zamanında işlenmeyen yoklamalar nedeniyle öğrenciler sağlıklı bir şekilde devamsızlık takibi yapamamaktadır.</a:t>
            </a:r>
          </a:p>
        </p:txBody>
      </p:sp>
    </p:spTree>
    <p:extLst>
      <p:ext uri="{BB962C8B-B14F-4D97-AF65-F5344CB8AC3E}">
        <p14:creationId xmlns:p14="http://schemas.microsoft.com/office/powerpoint/2010/main" val="2191308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 sonlarında not girişleri zamanında yapılmalıdır.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621023"/>
            <a:ext cx="10515600" cy="25559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000" b="1" dirty="0" smtClean="0"/>
              <a:t>Not girişlerinde gecikme olması;</a:t>
            </a:r>
          </a:p>
          <a:p>
            <a:r>
              <a:rPr lang="tr-TR" sz="3000" b="1" dirty="0" smtClean="0"/>
              <a:t>Öğrencilerin «yüzde 10» hesaplarında gecikmeye ve öğrenim ücreti </a:t>
            </a:r>
            <a:r>
              <a:rPr lang="tr-TR" sz="3000" b="1" dirty="0" smtClean="0"/>
              <a:t>yatıramamalarına neden olmaktadır.</a:t>
            </a:r>
            <a:endParaRPr lang="tr-TR" sz="3000" b="1" dirty="0" smtClean="0"/>
          </a:p>
          <a:p>
            <a:r>
              <a:rPr lang="tr-TR" sz="3000" b="1" dirty="0" smtClean="0"/>
              <a:t>Mezuniyetlerde gecikmelere </a:t>
            </a:r>
            <a:r>
              <a:rPr lang="tr-TR" sz="3000" b="1" dirty="0" smtClean="0"/>
              <a:t>neden olmaktadır.</a:t>
            </a:r>
          </a:p>
          <a:p>
            <a:r>
              <a:rPr lang="tr-TR" sz="3000" b="1" dirty="0" smtClean="0"/>
              <a:t>Ders kayıtlarında öğrencilerin ders yükü üzerinde ders almasını engellemektedir.</a:t>
            </a:r>
            <a:endParaRPr lang="tr-TR" sz="3000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6726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Kayıt yenilemelerde danışmanlar tarafından öğrenciye verilecek dersler dikkatle seçilmelidir.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681983"/>
            <a:ext cx="10515600" cy="1584961"/>
          </a:xfrm>
        </p:spPr>
        <p:txBody>
          <a:bodyPr>
            <a:normAutofit/>
          </a:bodyPr>
          <a:lstStyle/>
          <a:p>
            <a:r>
              <a:rPr lang="tr-TR" sz="3000" b="1" dirty="0" smtClean="0"/>
              <a:t>Öğrenciye verilecek derslerin  yanlış programlardan/ şubelerden verilmesi sınav ve yoklama listelerinde öğrencilere sıkıntı oluşturmaktadır.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223961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Müfredat tanımlanırken ders kodları belirli bir standarda göre yazılmalıdır.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85543"/>
          </a:xfrm>
        </p:spPr>
        <p:txBody>
          <a:bodyPr/>
          <a:lstStyle/>
          <a:p>
            <a:r>
              <a:rPr lang="tr-TR" dirty="0" smtClean="0"/>
              <a:t>İŞL1000 kodlu dersi sisteme tanımlarken harfler ile rakamlar arasına boşluk konmamalıdır.</a:t>
            </a:r>
          </a:p>
          <a:p>
            <a:r>
              <a:rPr lang="tr-TR" dirty="0" smtClean="0"/>
              <a:t>Bir derste İŞL1000 yazıp diğerinde IŞL1002 yazmak gibi noktalı harflerde hata yapılmamalıdır.</a:t>
            </a:r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938784" y="4146105"/>
            <a:ext cx="98511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b="1" dirty="0" smtClean="0"/>
              <a:t>Tüm bu </a:t>
            </a:r>
            <a:r>
              <a:rPr lang="tr-TR" sz="3000" b="1" dirty="0" smtClean="0"/>
              <a:t>yanlışlıklar, </a:t>
            </a:r>
            <a:r>
              <a:rPr lang="tr-TR" sz="3000" b="1" dirty="0" smtClean="0"/>
              <a:t>ders saydırmalarında derslerin birbirini görmemesine neden olmaktadır.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62088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Müfredat revizyonlarından sonra ders Bologna bilgilerinin güncellenmesi gerekmektedir.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681983"/>
            <a:ext cx="10515600" cy="2494979"/>
          </a:xfrm>
        </p:spPr>
        <p:txBody>
          <a:bodyPr/>
          <a:lstStyle/>
          <a:p>
            <a:r>
              <a:rPr lang="tr-TR" b="1" dirty="0" smtClean="0"/>
              <a:t>Üniversitemiz web sayfasında Bologna </a:t>
            </a:r>
            <a:r>
              <a:rPr lang="tr-TR" b="1" dirty="0"/>
              <a:t>Bilgi Paketi/Ders </a:t>
            </a:r>
            <a:r>
              <a:rPr lang="tr-TR" b="1" dirty="0" smtClean="0"/>
              <a:t>Katalogları eksik </a:t>
            </a:r>
            <a:r>
              <a:rPr lang="tr-TR" b="1" dirty="0" smtClean="0"/>
              <a:t>görünmektedir.</a:t>
            </a:r>
          </a:p>
          <a:p>
            <a:r>
              <a:rPr lang="tr-TR" b="1" dirty="0" smtClean="0"/>
              <a:t>Ders bilgi paketleri TYYÇ ve MYK üzerinden AYÇ tarafından izlenmektedir.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1027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633984" y="280416"/>
            <a:ext cx="1121664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Öğrenci </a:t>
            </a:r>
            <a:r>
              <a:rPr lang="tr-TR" b="1" dirty="0"/>
              <a:t>Bilgi Sisteminde var </a:t>
            </a:r>
            <a:r>
              <a:rPr lang="tr-TR" b="1" dirty="0" smtClean="0"/>
              <a:t>olup Okullar tarafından talep edilen istekler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Bölüm müfredatları, dönem ve ders yükümlülükleriyle birlikte danışman ve öğrencinin izleyebileceği, takip edebileceği şekilde sistemde yer almalı ( Müfredat Durumu menüsü vardır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Dönemde </a:t>
            </a:r>
            <a:r>
              <a:rPr lang="tr-TR" dirty="0"/>
              <a:t>alması geren AKTS miktarı tamamlanmadığında veya fazla olduğunda sistem uyarı vermeli (Ders kaydı ekranında kırmızı renkle AKTS miktarı </a:t>
            </a:r>
            <a:r>
              <a:rPr lang="tr-TR" dirty="0" smtClean="0"/>
              <a:t>yazmaktadır)</a:t>
            </a: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Sistemde genel not ortalaması 3.00 ve üzeri olmayan öğrencilere üstten ders </a:t>
            </a:r>
            <a:r>
              <a:rPr lang="tr-TR" dirty="0" smtClean="0"/>
              <a:t>verebiliyor </a:t>
            </a:r>
            <a:r>
              <a:rPr lang="tr-TR" dirty="0"/>
              <a:t>(Müfredat sınıf dönem tanımlamaları dikkatli yapılarak hata </a:t>
            </a:r>
            <a:r>
              <a:rPr lang="tr-TR" dirty="0" smtClean="0"/>
              <a:t>önlenir)</a:t>
            </a: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Mezun öğrencilerin toplu halde diploma numaralarının görünmesi ( Rapor tasarımında mevcut)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Lisans öğrencilerinin danışmanlarının vekalet bırakabilmesi için uygun sekme açılması (Öğrenci kartında ikinci danışman ataması </a:t>
            </a:r>
            <a:r>
              <a:rPr lang="tr-TR" dirty="0" smtClean="0"/>
              <a:t>yapılabilir)</a:t>
            </a: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Ortak zorunlu derslerin sadece bölüme tanımlı şubenin dönem ders listesinde görünmesi </a:t>
            </a:r>
            <a:r>
              <a:rPr lang="tr-TR" dirty="0" smtClean="0"/>
              <a:t>( </a:t>
            </a:r>
            <a:r>
              <a:rPr lang="tr-TR" dirty="0"/>
              <a:t>İlgili şube doğru programa atanarak sadece o programda gözükmesi </a:t>
            </a:r>
            <a:r>
              <a:rPr lang="tr-TR" dirty="0" smtClean="0"/>
              <a:t>sağlanır)</a:t>
            </a: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Bölümlere ait ders programlarının sistemde </a:t>
            </a:r>
            <a:r>
              <a:rPr lang="tr-TR" dirty="0" smtClean="0"/>
              <a:t>görünmesi </a:t>
            </a:r>
            <a:r>
              <a:rPr lang="tr-TR" dirty="0"/>
              <a:t>( Okul öğrenci işlerinin zamanında ders programını sisteme işlemesi </a:t>
            </a:r>
            <a:r>
              <a:rPr lang="tr-TR" dirty="0" smtClean="0"/>
              <a:t>gerekmektedir)</a:t>
            </a: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Zamanında ilan edilmeyen sınav notları için öğretim üyelerine mesaj gönderilmesi (Okul öğrenci işleri Sınav Kontrol İşleri menüsünden kontrol ederek, ilgili öğretim elemanına duyuru </a:t>
            </a:r>
            <a:r>
              <a:rPr lang="tr-TR" dirty="0" smtClean="0"/>
              <a:t>gönderebilir)</a:t>
            </a: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Öğrenciler ders kaydı yaparken sistemde üzerinden alması gereken derslere olduğu müfredata </a:t>
            </a:r>
            <a:r>
              <a:rPr lang="tr-TR" dirty="0" smtClean="0"/>
              <a:t>ulaşabilmesi </a:t>
            </a:r>
            <a:r>
              <a:rPr lang="tr-TR" dirty="0"/>
              <a:t>(Müfredat durumu menüsü mevcut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Ders kayıtları esnasında ders saatleri çakıştığında sistem uyarı vermeli (Haftalık ders programı sisteme tanımlandığında ve kontrol devre dışı bırakılmadığında çalışıyor 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188407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09600" y="414528"/>
            <a:ext cx="10728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Mevzuata uygun olmayan istekler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Sistem mezun olabilecek son sınıf öğrencilere yetkili şifreye gerek olmaksızın danışman tarafından ilave kredi </a:t>
            </a:r>
            <a:r>
              <a:rPr lang="tr-TR" dirty="0" smtClean="0"/>
              <a:t>verilmesi</a:t>
            </a: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A fakültesinde zorunlu açılan dersin, B fakültesinde seçmeli </a:t>
            </a:r>
            <a:r>
              <a:rPr lang="tr-TR"/>
              <a:t>olarak </a:t>
            </a:r>
            <a:r>
              <a:rPr lang="tr-TR" smtClean="0"/>
              <a:t>görünmesi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022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Müfredat tanımlanırken derslerin kredi ve AKTS değerleri aynı girilmelidir.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17575"/>
          </a:xfrm>
        </p:spPr>
        <p:txBody>
          <a:bodyPr/>
          <a:lstStyle/>
          <a:p>
            <a:endParaRPr 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1048512" y="3547872"/>
            <a:ext cx="101071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b="1" dirty="0" smtClean="0"/>
              <a:t>Diploma defterinde ve mezuniyet transkriptinde farklı toplamların oluşmasına ve genel not ortalamalarında hataya neden olmaktadır.</a:t>
            </a:r>
          </a:p>
          <a:p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225336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Müfredat tanımlanırken derslerin İngilizce adları da girilmelidir.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133343"/>
            <a:ext cx="10515600" cy="25359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000" b="1" dirty="0" smtClean="0"/>
              <a:t>Dersin İngilizce adı girilmediğinde</a:t>
            </a:r>
          </a:p>
          <a:p>
            <a:r>
              <a:rPr lang="tr-TR" sz="3000" b="1" dirty="0" smtClean="0"/>
              <a:t>İngilizce Transkript</a:t>
            </a:r>
          </a:p>
          <a:p>
            <a:r>
              <a:rPr lang="tr-TR" sz="3000" b="1" dirty="0" smtClean="0"/>
              <a:t>Diploma Eki</a:t>
            </a:r>
          </a:p>
          <a:p>
            <a:r>
              <a:rPr lang="tr-TR" sz="3000" b="1" dirty="0" smtClean="0"/>
              <a:t>Bologna Bilgi Paketi/Ders Kataloğu web sayfası</a:t>
            </a:r>
          </a:p>
          <a:p>
            <a:pPr marL="0" indent="0">
              <a:buNone/>
            </a:pPr>
            <a:r>
              <a:rPr lang="tr-TR" sz="3000" b="1" dirty="0" smtClean="0"/>
              <a:t>boş </a:t>
            </a:r>
            <a:r>
              <a:rPr lang="tr-TR" sz="3000" b="1" dirty="0" smtClean="0"/>
              <a:t>görünmektedir.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48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Müfredat Sınıf Dönem Tanımları doğru ve eksiksiz girilmelidir.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6696" y="1776857"/>
            <a:ext cx="10515600" cy="1819783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Öğrencinin bağlı olduğu müfredata göre hangi dönemde kaç zorunlu kaç seçmeli ders alması gerektiği sisteme yanlış tanımlanmamalıdır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Öğrencinin üstten</a:t>
            </a:r>
            <a:r>
              <a:rPr lang="tr-TR" dirty="0"/>
              <a:t> </a:t>
            </a:r>
            <a:r>
              <a:rPr lang="tr-TR" dirty="0" smtClean="0"/>
              <a:t>ders</a:t>
            </a:r>
            <a:r>
              <a:rPr lang="tr-TR" dirty="0"/>
              <a:t> </a:t>
            </a:r>
            <a:r>
              <a:rPr lang="tr-TR" dirty="0" smtClean="0"/>
              <a:t>alabilmesi</a:t>
            </a:r>
            <a:r>
              <a:rPr lang="tr-TR" dirty="0"/>
              <a:t> </a:t>
            </a:r>
            <a:r>
              <a:rPr lang="tr-TR" dirty="0" smtClean="0"/>
              <a:t>için</a:t>
            </a:r>
            <a:r>
              <a:rPr lang="tr-TR" dirty="0"/>
              <a:t> </a:t>
            </a:r>
            <a:r>
              <a:rPr lang="tr-TR" dirty="0" smtClean="0"/>
              <a:t>gerekli</a:t>
            </a:r>
            <a:r>
              <a:rPr lang="tr-TR" dirty="0"/>
              <a:t> </a:t>
            </a:r>
            <a:r>
              <a:rPr lang="tr-TR" dirty="0" smtClean="0"/>
              <a:t>en</a:t>
            </a:r>
            <a:r>
              <a:rPr lang="tr-TR" dirty="0"/>
              <a:t> </a:t>
            </a:r>
            <a:r>
              <a:rPr lang="tr-TR" dirty="0" smtClean="0"/>
              <a:t>az</a:t>
            </a:r>
            <a:r>
              <a:rPr lang="tr-TR" dirty="0"/>
              <a:t> </a:t>
            </a:r>
            <a:r>
              <a:rPr lang="tr-TR" dirty="0" smtClean="0"/>
              <a:t>ortalamanın ve d</a:t>
            </a:r>
            <a:r>
              <a:rPr lang="sv-SE" dirty="0" smtClean="0"/>
              <a:t>önem </a:t>
            </a:r>
            <a:r>
              <a:rPr lang="tr-TR" dirty="0" smtClean="0"/>
              <a:t>d</a:t>
            </a:r>
            <a:r>
              <a:rPr lang="sv-SE" dirty="0" smtClean="0"/>
              <a:t>ersi </a:t>
            </a:r>
            <a:r>
              <a:rPr lang="tr-TR" dirty="0" smtClean="0"/>
              <a:t>a</a:t>
            </a:r>
            <a:r>
              <a:rPr lang="sv-SE" dirty="0" smtClean="0"/>
              <a:t>labilmesi </a:t>
            </a:r>
            <a:r>
              <a:rPr lang="sv-SE" dirty="0"/>
              <a:t>için </a:t>
            </a:r>
            <a:r>
              <a:rPr lang="tr-TR" dirty="0" smtClean="0"/>
              <a:t>g</a:t>
            </a:r>
            <a:r>
              <a:rPr lang="sv-SE" dirty="0" smtClean="0"/>
              <a:t>erekli </a:t>
            </a:r>
            <a:r>
              <a:rPr lang="tr-TR" dirty="0" smtClean="0"/>
              <a:t>e</a:t>
            </a:r>
            <a:r>
              <a:rPr lang="sv-SE" dirty="0" smtClean="0"/>
              <a:t>n </a:t>
            </a:r>
            <a:r>
              <a:rPr lang="tr-TR" dirty="0" smtClean="0"/>
              <a:t>a</a:t>
            </a:r>
            <a:r>
              <a:rPr lang="sv-SE" dirty="0" smtClean="0"/>
              <a:t>z </a:t>
            </a:r>
            <a:r>
              <a:rPr lang="tr-TR" dirty="0" smtClean="0"/>
              <a:t>o</a:t>
            </a:r>
            <a:r>
              <a:rPr lang="sv-SE" dirty="0" smtClean="0"/>
              <a:t>rt</a:t>
            </a:r>
            <a:r>
              <a:rPr lang="tr-TR" dirty="0" smtClean="0"/>
              <a:t>alama değerleri doğru tanımlanmalıdır.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996696" y="4120896"/>
            <a:ext cx="10232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b="1" dirty="0" smtClean="0"/>
              <a:t>Yanlış tanımlamalar öğrencilerin ders kaydı yapamamalarına ve </a:t>
            </a:r>
          </a:p>
          <a:p>
            <a:r>
              <a:rPr lang="tr-TR" sz="3000" b="1" dirty="0" smtClean="0"/>
              <a:t>«yüzde 10» listelerinin hatalı </a:t>
            </a:r>
            <a:r>
              <a:rPr lang="tr-TR" sz="3000" b="1" dirty="0" smtClean="0"/>
              <a:t>oluşmasına </a:t>
            </a:r>
            <a:r>
              <a:rPr lang="tr-TR" sz="3000" b="1" dirty="0" smtClean="0"/>
              <a:t>neden olmaktadır.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343116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Müfredat revizyonlarından sonra yeni eklenen derslerin eski müfredattaki dersler ile uyumları yapılmalıdır.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401568"/>
            <a:ext cx="10515600" cy="1584960"/>
          </a:xfrm>
        </p:spPr>
        <p:txBody>
          <a:bodyPr/>
          <a:lstStyle/>
          <a:p>
            <a:pPr marL="0" indent="0">
              <a:buNone/>
            </a:pPr>
            <a:r>
              <a:rPr lang="tr-TR" sz="3000" b="1" dirty="0" smtClean="0"/>
              <a:t>Müfredat İşlemleri menüsünden kapatılan ders ile yeni ders arasında intibak işlemleri yapılmaz ise; kapatılan dersten geçen öğrenci yeni dersi tekrar almak zorunda kalmaktadır.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77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Dönem başlarında yeni döneme açılacak dersler</a:t>
            </a:r>
            <a:br>
              <a:rPr lang="tr-TR" dirty="0" smtClean="0"/>
            </a:br>
            <a:r>
              <a:rPr lang="tr-TR" dirty="0" smtClean="0"/>
              <a:t>«</a:t>
            </a:r>
            <a:r>
              <a:rPr lang="tr-TR" b="1" dirty="0" smtClean="0"/>
              <a:t>Ders Aç (Müfredat)» </a:t>
            </a:r>
            <a:r>
              <a:rPr lang="tr-TR" dirty="0" smtClean="0"/>
              <a:t>menüsünden açılmalıdır.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Dersler bu menüden açıldığı zaman;</a:t>
            </a:r>
          </a:p>
          <a:p>
            <a:r>
              <a:rPr lang="tr-TR" dirty="0" smtClean="0"/>
              <a:t>Doğrudan ana müfredattan açıldığı için sorunsuz olarak açılmaktadır.</a:t>
            </a:r>
          </a:p>
          <a:p>
            <a:r>
              <a:rPr lang="tr-TR" dirty="0" smtClean="0"/>
              <a:t>Dersler tek tek seçilip eklendiği için yanlış ders açılmamaktadır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Dersler «Ders Açma İşlemleri-&gt;Toplu Ders Aç» menüsünden açıldığı zaman;</a:t>
            </a:r>
          </a:p>
          <a:p>
            <a:r>
              <a:rPr lang="tr-TR" dirty="0" smtClean="0"/>
              <a:t> Sistem dersleri bir önceki dönemden kopyaladığı için </a:t>
            </a:r>
            <a:r>
              <a:rPr lang="tr-TR" dirty="0" smtClean="0"/>
              <a:t>açılmaması </a:t>
            </a:r>
            <a:r>
              <a:rPr lang="tr-TR" dirty="0" smtClean="0"/>
              <a:t>gereken dersler de açılmaktadır.</a:t>
            </a:r>
          </a:p>
          <a:p>
            <a:r>
              <a:rPr lang="tr-TR" dirty="0" smtClean="0"/>
              <a:t>Önceki dönemde ders kartında yapılan bir yanlışın yine devam etmesi sağlanmaktadır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Okullardaki </a:t>
            </a:r>
            <a:r>
              <a:rPr lang="tr-TR" dirty="0"/>
              <a:t>kullanıcıların </a:t>
            </a:r>
            <a:r>
              <a:rPr lang="tr-TR" dirty="0" smtClean="0"/>
              <a:t>«Toplu </a:t>
            </a:r>
            <a:r>
              <a:rPr lang="tr-TR" dirty="0"/>
              <a:t>Ders </a:t>
            </a:r>
            <a:r>
              <a:rPr lang="tr-TR" dirty="0" smtClean="0"/>
              <a:t>Aç» menüsü </a:t>
            </a:r>
            <a:r>
              <a:rPr lang="tr-TR" dirty="0" smtClean="0"/>
              <a:t>kaldırılmıştır.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223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Dönem başlarında yeni döneme Rektörlük tarafından açılan ortak zorunlu dersler ayrıca okullar tarafından da açılmamalıdır.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633215"/>
            <a:ext cx="10744200" cy="19019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000" b="1" dirty="0" smtClean="0"/>
              <a:t>Okulların bu dersleri açması durumunda Rektörlüğe bağlı bölüm başkanlıklarının oluşturduğu kısımlar dışında farklı kısımlar oluşmaktadır ve öğrenciler kayıt yenilemelerde </a:t>
            </a:r>
            <a:r>
              <a:rPr lang="tr-TR" sz="3000" b="1" dirty="0" smtClean="0"/>
              <a:t>sorun yaşamaktadır</a:t>
            </a:r>
            <a:r>
              <a:rPr lang="tr-TR" sz="3000" b="1" dirty="0" smtClean="0"/>
              <a:t>.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260115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Dönem başlarında </a:t>
            </a:r>
            <a:r>
              <a:rPr lang="tr-TR" dirty="0" smtClean="0"/>
              <a:t>Yönetim </a:t>
            </a:r>
            <a:r>
              <a:rPr lang="tr-TR" dirty="0" smtClean="0"/>
              <a:t>Kurulu Kararı olmaksızın </a:t>
            </a:r>
            <a:r>
              <a:rPr lang="tr-TR" dirty="0" smtClean="0"/>
              <a:t>açılan derslere öğretim elemanı </a:t>
            </a:r>
            <a:r>
              <a:rPr lang="tr-TR" dirty="0" smtClean="0"/>
              <a:t>ataması yapılmamalıdır.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328160"/>
            <a:ext cx="10515600" cy="1848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000" b="1" dirty="0" smtClean="0"/>
              <a:t>Yönetim Kurulu Kararıyla görevlendirilmeyen öğretim elemanının derse devamına, öğrencilere not vermesine ve ücret almasına neden olmaktadır. 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32068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</TotalTime>
  <Words>875</Words>
  <Application>Microsoft Office PowerPoint</Application>
  <PresentationFormat>Geniş ekran</PresentationFormat>
  <Paragraphs>80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Tahoma</vt:lpstr>
      <vt:lpstr>Office Teması</vt:lpstr>
      <vt:lpstr>  ÖĞRENCİ BİLGİ SİSTEMİ PROLİZDE SIK YAPILAN KULLANICI HATALARI</vt:lpstr>
      <vt:lpstr>Müfredat tanımlanırken ders kodları belirli bir standarda göre yazılmalıdır.</vt:lpstr>
      <vt:lpstr>Müfredat tanımlanırken derslerin kredi ve AKTS değerleri aynı girilmelidir.</vt:lpstr>
      <vt:lpstr>Müfredat tanımlanırken derslerin İngilizce adları da girilmelidir.</vt:lpstr>
      <vt:lpstr>Müfredat Sınıf Dönem Tanımları doğru ve eksiksiz girilmelidir.</vt:lpstr>
      <vt:lpstr>Müfredat revizyonlarından sonra yeni eklenen derslerin eski müfredattaki dersler ile uyumları yapılmalıdır.</vt:lpstr>
      <vt:lpstr>Dönem başlarında yeni döneme açılacak dersler «Ders Aç (Müfredat)» menüsünden açılmalıdır. </vt:lpstr>
      <vt:lpstr>Dönem başlarında yeni döneme Rektörlük tarafından açılan ortak zorunlu dersler ayrıca okullar tarafından da açılmamalıdır.</vt:lpstr>
      <vt:lpstr>Dönem başlarında Yönetim Kurulu Kararı olmaksızın açılan derslere öğretim elemanı ataması yapılmamalıdır.</vt:lpstr>
      <vt:lpstr>Haftalık ders programları ve kullanılan derslikler kayıt haftasından  önce sisteme eklenmelidir.</vt:lpstr>
      <vt:lpstr>Erkek öğrencilerin askerlik işlemleri zamanında yapılmalıdır.</vt:lpstr>
      <vt:lpstr> Öğrencilerin «Yatay/Dikey Geçiş-Farabi/Erasmus Değişim Programı» ile gittiği veya geldiği Üniversitelerin bilgileri sisteme girilmelidir. </vt:lpstr>
      <vt:lpstr>Özel öğrencilik ya da Farabi değişim programıyla Üniversitemize kaydolan öğrencilerin öğrencilik hakları bitince kayıtlarının silinmesi gerekmektedir.</vt:lpstr>
      <vt:lpstr>Mezun olan öğrencilere diploma numaraları yanlış verilmemeli, mutlaka NVİ sorgulama yapılmalıdır.</vt:lpstr>
      <vt:lpstr> Yatay-Dikey Geçiş ile kayıt olan öğrencilerin «ilave dönem» leri dikkatli ve doğru girilmelidir. </vt:lpstr>
      <vt:lpstr>Ders kayıtları sonunda öğrenciler tarafından seçilmeyen dersler kapatılmalıdır.</vt:lpstr>
      <vt:lpstr>E-yoklama yapılamayan okullarda yoklamalar sisteme zamanında işlenmelidir.</vt:lpstr>
      <vt:lpstr>Dönem sonlarında not girişleri zamanında yapılmalıdır.</vt:lpstr>
      <vt:lpstr>Kayıt yenilemelerde danışmanlar tarafından öğrenciye verilecek dersler dikkatle seçilmelidir.</vt:lpstr>
      <vt:lpstr>Müfredat revizyonlarından sonra ders Bologna bilgilerinin güncellenmesi gerekmektedir.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ÖĞRENCİ BİLGİ SİSTEMİ PROLİZDE SIK YAPILAN KULLANICI HATALARI</dc:title>
  <dc:creator>EXPER</dc:creator>
  <cp:lastModifiedBy>EXPER</cp:lastModifiedBy>
  <cp:revision>29</cp:revision>
  <dcterms:created xsi:type="dcterms:W3CDTF">2019-05-27T10:34:13Z</dcterms:created>
  <dcterms:modified xsi:type="dcterms:W3CDTF">2019-05-30T13:09:06Z</dcterms:modified>
</cp:coreProperties>
</file>